
<file path=[Content_Types].xml><?xml version="1.0" encoding="utf-8"?>
<Types xmlns="http://schemas.openxmlformats.org/package/2006/content-types">
  <Default Extension="fntdata" ContentType="application/x-fontdata"/>
  <Default Extension="jfif" ContentType="image/jpeg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8" r:id="rId6"/>
    <p:sldId id="260" r:id="rId7"/>
    <p:sldId id="261" r:id="rId8"/>
    <p:sldId id="262" r:id="rId9"/>
    <p:sldId id="263" r:id="rId10"/>
    <p:sldId id="269" r:id="rId11"/>
    <p:sldId id="265" r:id="rId12"/>
    <p:sldId id="266" r:id="rId13"/>
    <p:sldId id="267" r:id="rId14"/>
  </p:sldIdLst>
  <p:sldSz cx="18288000" cy="10287000"/>
  <p:notesSz cx="6858000" cy="9144000"/>
  <p:embeddedFontLst>
    <p:embeddedFont>
      <p:font typeface="AC Feel Free" panose="020B0604020202020204" charset="0"/>
      <p:regular r:id="rId15"/>
    </p:embeddedFont>
    <p:embeddedFont>
      <p:font typeface="DM Sans" pitchFamily="2" charset="0"/>
      <p:regular r:id="rId16"/>
      <p:bold r:id="rId17"/>
      <p:italic r:id="rId18"/>
      <p:boldItalic r:id="rId19"/>
    </p:embeddedFont>
    <p:embeddedFont>
      <p:font typeface="Glacial Indifference Bold" panose="020B0604020202020204" charset="0"/>
      <p:regular r:id="rId20"/>
    </p:embeddedFont>
    <p:embeddedFont>
      <p:font typeface="Montserrat" panose="00000500000000000000" pitchFamily="2" charset="0"/>
      <p:regular r:id="rId21"/>
      <p:bold r:id="rId22"/>
      <p:italic r:id="rId23"/>
      <p:boldItalic r:id="rId24"/>
    </p:embeddedFont>
    <p:embeddedFont>
      <p:font typeface="Montserrat Bold" panose="00000800000000000000" charset="0"/>
      <p:regular r:id="rId25"/>
      <p:bold r:id="rId26"/>
    </p:embeddedFont>
    <p:embeddedFont>
      <p:font typeface="Montserrat Ultra-Bold" panose="020B0604020202020204" charset="0"/>
      <p:regular r:id="rId27"/>
    </p:embeddedFont>
    <p:embeddedFont>
      <p:font typeface="Now Heavy" panose="020B0604020202020204" charset="0"/>
      <p:regular r:id="rId28"/>
    </p:embeddedFont>
    <p:embeddedFont>
      <p:font typeface="Open Sans" panose="020B0606030504020204" pitchFamily="34" charset="0"/>
      <p:regular r:id="rId29"/>
      <p:bold r:id="rId30"/>
      <p:italic r:id="rId31"/>
      <p:boldItalic r:id="rId32"/>
    </p:embeddedFont>
    <p:embeddedFont>
      <p:font typeface="Telegraf" panose="020B0604020202020204" charset="0"/>
      <p:regular r:id="rId33"/>
    </p:embeddedFont>
    <p:embeddedFont>
      <p:font typeface="Telegraf Bold" panose="020B0604020202020204" charset="0"/>
      <p:regular r:id="rId3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F69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801A3E0-866E-3F9D-A5BF-07C99CCD64D7}" v="1" dt="2024-09-25T23:00:31.23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1" d="100"/>
          <a:sy n="71" d="100"/>
        </p:scale>
        <p:origin x="714" y="4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9" Type="http://schemas.microsoft.com/office/2016/11/relationships/changesInfo" Target="changesInfos/changesInfo1.xml"/><Relationship Id="rId21" Type="http://schemas.openxmlformats.org/officeDocument/2006/relationships/font" Target="fonts/font7.fntdata"/><Relationship Id="rId34" Type="http://schemas.openxmlformats.org/officeDocument/2006/relationships/font" Target="fonts/font20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33" Type="http://schemas.openxmlformats.org/officeDocument/2006/relationships/font" Target="fonts/font19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32" Type="http://schemas.openxmlformats.org/officeDocument/2006/relationships/font" Target="fonts/font18.fntdata"/><Relationship Id="rId37" Type="http://schemas.openxmlformats.org/officeDocument/2006/relationships/theme" Target="theme/theme1.xml"/><Relationship Id="rId40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font" Target="fonts/font14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openxmlformats.org/officeDocument/2006/relationships/font" Target="fonts/font1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font" Target="fonts/font16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ABRIEL ALESIUNAS RAIMUNDO" userId="S::247579@facens.br::ed97d6b5-bfa3-4dcf-aa43-722bdb0df410" providerId="AD" clId="Web-{D801A3E0-866E-3F9D-A5BF-07C99CCD64D7}"/>
    <pc:docChg chg="modSld">
      <pc:chgData name="GABRIEL ALESIUNAS RAIMUNDO" userId="S::247579@facens.br::ed97d6b5-bfa3-4dcf-aa43-722bdb0df410" providerId="AD" clId="Web-{D801A3E0-866E-3F9D-A5BF-07C99CCD64D7}" dt="2024-09-25T23:00:31.239" v="0" actId="1076"/>
      <pc:docMkLst>
        <pc:docMk/>
      </pc:docMkLst>
      <pc:sldChg chg="modSp">
        <pc:chgData name="GABRIEL ALESIUNAS RAIMUNDO" userId="S::247579@facens.br::ed97d6b5-bfa3-4dcf-aa43-722bdb0df410" providerId="AD" clId="Web-{D801A3E0-866E-3F9D-A5BF-07C99CCD64D7}" dt="2024-09-25T23:00:31.239" v="0" actId="1076"/>
        <pc:sldMkLst>
          <pc:docMk/>
          <pc:sldMk cId="0" sldId="267"/>
        </pc:sldMkLst>
        <pc:spChg chg="mod">
          <ac:chgData name="GABRIEL ALESIUNAS RAIMUNDO" userId="S::247579@facens.br::ed97d6b5-bfa3-4dcf-aa43-722bdb0df410" providerId="AD" clId="Web-{D801A3E0-866E-3F9D-A5BF-07C99CCD64D7}" dt="2024-09-25T23:00:31.239" v="0" actId="1076"/>
          <ac:spMkLst>
            <pc:docMk/>
            <pc:sldMk cId="0" sldId="267"/>
            <ac:spMk id="5" creationId="{00000000-0000-0000-0000-00000000000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fif"/><Relationship Id="rId3" Type="http://schemas.openxmlformats.org/officeDocument/2006/relationships/image" Target="../media/image20.jpeg"/><Relationship Id="rId7" Type="http://schemas.openxmlformats.org/officeDocument/2006/relationships/image" Target="../media/image9.svg"/><Relationship Id="rId2" Type="http://schemas.openxmlformats.org/officeDocument/2006/relationships/image" Target="../media/image17.jf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svg"/><Relationship Id="rId18" Type="http://schemas.openxmlformats.org/officeDocument/2006/relationships/image" Target="../media/image38.png"/><Relationship Id="rId3" Type="http://schemas.openxmlformats.org/officeDocument/2006/relationships/image" Target="../media/image23.svg"/><Relationship Id="rId7" Type="http://schemas.openxmlformats.org/officeDocument/2006/relationships/image" Target="../media/image27.svg"/><Relationship Id="rId12" Type="http://schemas.openxmlformats.org/officeDocument/2006/relationships/image" Target="../media/image32.png"/><Relationship Id="rId17" Type="http://schemas.openxmlformats.org/officeDocument/2006/relationships/image" Target="../media/image37.svg"/><Relationship Id="rId2" Type="http://schemas.openxmlformats.org/officeDocument/2006/relationships/image" Target="../media/image22.png"/><Relationship Id="rId16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11" Type="http://schemas.openxmlformats.org/officeDocument/2006/relationships/image" Target="../media/image31.svg"/><Relationship Id="rId5" Type="http://schemas.openxmlformats.org/officeDocument/2006/relationships/image" Target="../media/image25.svg"/><Relationship Id="rId15" Type="http://schemas.openxmlformats.org/officeDocument/2006/relationships/image" Target="../media/image35.svg"/><Relationship Id="rId10" Type="http://schemas.openxmlformats.org/officeDocument/2006/relationships/image" Target="../media/image30.png"/><Relationship Id="rId19" Type="http://schemas.openxmlformats.org/officeDocument/2006/relationships/image" Target="../media/image39.svg"/><Relationship Id="rId4" Type="http://schemas.openxmlformats.org/officeDocument/2006/relationships/image" Target="../media/image24.png"/><Relationship Id="rId9" Type="http://schemas.openxmlformats.org/officeDocument/2006/relationships/image" Target="../media/image29.svg"/><Relationship Id="rId1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1.svg"/><Relationship Id="rId18" Type="http://schemas.openxmlformats.org/officeDocument/2006/relationships/image" Target="../media/image56.png"/><Relationship Id="rId3" Type="http://schemas.openxmlformats.org/officeDocument/2006/relationships/image" Target="../media/image41.svg"/><Relationship Id="rId21" Type="http://schemas.openxmlformats.org/officeDocument/2006/relationships/image" Target="../media/image59.png"/><Relationship Id="rId7" Type="http://schemas.openxmlformats.org/officeDocument/2006/relationships/image" Target="../media/image45.svg"/><Relationship Id="rId12" Type="http://schemas.openxmlformats.org/officeDocument/2006/relationships/image" Target="../media/image50.png"/><Relationship Id="rId17" Type="http://schemas.openxmlformats.org/officeDocument/2006/relationships/image" Target="../media/image55.svg"/><Relationship Id="rId2" Type="http://schemas.openxmlformats.org/officeDocument/2006/relationships/image" Target="../media/image40.png"/><Relationship Id="rId16" Type="http://schemas.openxmlformats.org/officeDocument/2006/relationships/image" Target="../media/image54.png"/><Relationship Id="rId20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11" Type="http://schemas.openxmlformats.org/officeDocument/2006/relationships/image" Target="../media/image49.svg"/><Relationship Id="rId5" Type="http://schemas.openxmlformats.org/officeDocument/2006/relationships/image" Target="../media/image43.svg"/><Relationship Id="rId15" Type="http://schemas.openxmlformats.org/officeDocument/2006/relationships/image" Target="../media/image53.svg"/><Relationship Id="rId10" Type="http://schemas.openxmlformats.org/officeDocument/2006/relationships/image" Target="../media/image48.png"/><Relationship Id="rId19" Type="http://schemas.openxmlformats.org/officeDocument/2006/relationships/image" Target="../media/image57.svg"/><Relationship Id="rId4" Type="http://schemas.openxmlformats.org/officeDocument/2006/relationships/image" Target="../media/image42.png"/><Relationship Id="rId9" Type="http://schemas.openxmlformats.org/officeDocument/2006/relationships/image" Target="../media/image47.svg"/><Relationship Id="rId14" Type="http://schemas.openxmlformats.org/officeDocument/2006/relationships/image" Target="../media/image5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3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f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 rot="5400000">
            <a:off x="-958599" y="-1382949"/>
            <a:ext cx="4234775" cy="2317577"/>
          </a:xfrm>
          <a:custGeom>
            <a:avLst/>
            <a:gdLst/>
            <a:ahLst/>
            <a:cxnLst/>
            <a:rect l="l" t="t" r="r" b="b"/>
            <a:pathLst>
              <a:path w="4234775" h="2317577">
                <a:moveTo>
                  <a:pt x="0" y="0"/>
                </a:moveTo>
                <a:lnTo>
                  <a:pt x="4234775" y="0"/>
                </a:lnTo>
                <a:lnTo>
                  <a:pt x="4234775" y="2317577"/>
                </a:lnTo>
                <a:lnTo>
                  <a:pt x="0" y="231757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4"/>
          <p:cNvSpPr/>
          <p:nvPr/>
        </p:nvSpPr>
        <p:spPr>
          <a:xfrm>
            <a:off x="3961319" y="9134881"/>
            <a:ext cx="4155237" cy="2274048"/>
          </a:xfrm>
          <a:custGeom>
            <a:avLst/>
            <a:gdLst/>
            <a:ahLst/>
            <a:cxnLst/>
            <a:rect l="l" t="t" r="r" b="b"/>
            <a:pathLst>
              <a:path w="4155237" h="2274048">
                <a:moveTo>
                  <a:pt x="0" y="0"/>
                </a:moveTo>
                <a:lnTo>
                  <a:pt x="4155236" y="0"/>
                </a:lnTo>
                <a:lnTo>
                  <a:pt x="4155236" y="2274048"/>
                </a:lnTo>
                <a:lnTo>
                  <a:pt x="0" y="22740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Freeform 5"/>
          <p:cNvSpPr/>
          <p:nvPr/>
        </p:nvSpPr>
        <p:spPr>
          <a:xfrm rot="5400000">
            <a:off x="5837462" y="198286"/>
            <a:ext cx="1195704" cy="3389882"/>
          </a:xfrm>
          <a:custGeom>
            <a:avLst/>
            <a:gdLst/>
            <a:ahLst/>
            <a:cxnLst/>
            <a:rect l="l" t="t" r="r" b="b"/>
            <a:pathLst>
              <a:path w="1195704" h="3389882">
                <a:moveTo>
                  <a:pt x="0" y="0"/>
                </a:moveTo>
                <a:lnTo>
                  <a:pt x="1195704" y="0"/>
                </a:lnTo>
                <a:lnTo>
                  <a:pt x="1195704" y="3389882"/>
                </a:lnTo>
                <a:lnTo>
                  <a:pt x="0" y="338988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TextBox 6"/>
          <p:cNvSpPr txBox="1"/>
          <p:nvPr/>
        </p:nvSpPr>
        <p:spPr>
          <a:xfrm>
            <a:off x="1351693" y="3388647"/>
            <a:ext cx="6870299" cy="10567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838"/>
              </a:lnSpc>
            </a:pPr>
            <a:r>
              <a:rPr lang="en-US" sz="9676" spc="-638" dirty="0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UPX2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51693" y="5487095"/>
            <a:ext cx="5188672" cy="11025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24"/>
              </a:lnSpc>
            </a:pPr>
            <a:r>
              <a:rPr lang="en-US" sz="3781" spc="-128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Desenvolvimento</a:t>
            </a:r>
            <a:r>
              <a:rPr lang="en-US" sz="3781" spc="-128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de Projeto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487323" y="7137343"/>
            <a:ext cx="4947991" cy="4394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10"/>
              </a:lnSpc>
            </a:pPr>
            <a:r>
              <a:rPr lang="en-US" sz="3100">
                <a:solidFill>
                  <a:srgbClr val="1F69F6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PRIMEIRA ENTREGA</a:t>
            </a:r>
          </a:p>
        </p:txBody>
      </p:sp>
      <p:sp>
        <p:nvSpPr>
          <p:cNvPr id="9" name="Freeform 9"/>
          <p:cNvSpPr/>
          <p:nvPr/>
        </p:nvSpPr>
        <p:spPr>
          <a:xfrm>
            <a:off x="9285664" y="1599980"/>
            <a:ext cx="6201357" cy="7221376"/>
          </a:xfrm>
          <a:custGeom>
            <a:avLst/>
            <a:gdLst/>
            <a:ahLst/>
            <a:cxnLst/>
            <a:rect l="l" t="t" r="r" b="b"/>
            <a:pathLst>
              <a:path w="6201357" h="7221376">
                <a:moveTo>
                  <a:pt x="0" y="0"/>
                </a:moveTo>
                <a:lnTo>
                  <a:pt x="6201357" y="0"/>
                </a:lnTo>
                <a:lnTo>
                  <a:pt x="6201357" y="7221376"/>
                </a:lnTo>
                <a:lnTo>
                  <a:pt x="0" y="722137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0" name="TextBox 10"/>
          <p:cNvSpPr txBox="1"/>
          <p:nvPr/>
        </p:nvSpPr>
        <p:spPr>
          <a:xfrm>
            <a:off x="8876347" y="7654665"/>
            <a:ext cx="9234483" cy="37542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419"/>
              </a:lnSpc>
            </a:pPr>
            <a:r>
              <a:rPr lang="en-US" sz="32616" spc="-2152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ADS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69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124200" y="1815651"/>
            <a:ext cx="3550865" cy="3817479"/>
            <a:chOff x="0" y="0"/>
            <a:chExt cx="20632929" cy="2218213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0632928" cy="22182139"/>
            </a:xfrm>
            <a:custGeom>
              <a:avLst/>
              <a:gdLst/>
              <a:ahLst/>
              <a:cxnLst/>
              <a:rect l="l" t="t" r="r" b="b"/>
              <a:pathLst>
                <a:path w="20632928" h="22182139">
                  <a:moveTo>
                    <a:pt x="77009" y="0"/>
                  </a:moveTo>
                  <a:lnTo>
                    <a:pt x="20555919" y="0"/>
                  </a:lnTo>
                  <a:cubicBezTo>
                    <a:pt x="20598450" y="0"/>
                    <a:pt x="20632928" y="34478"/>
                    <a:pt x="20632928" y="77009"/>
                  </a:cubicBezTo>
                  <a:lnTo>
                    <a:pt x="20632928" y="22105130"/>
                  </a:lnTo>
                  <a:cubicBezTo>
                    <a:pt x="20632928" y="22147661"/>
                    <a:pt x="20598450" y="22182139"/>
                    <a:pt x="20555919" y="22182139"/>
                  </a:cubicBezTo>
                  <a:lnTo>
                    <a:pt x="77009" y="22182139"/>
                  </a:lnTo>
                  <a:cubicBezTo>
                    <a:pt x="34478" y="22182139"/>
                    <a:pt x="0" y="22147661"/>
                    <a:pt x="0" y="22105130"/>
                  </a:cubicBezTo>
                  <a:lnTo>
                    <a:pt x="0" y="77009"/>
                  </a:lnTo>
                  <a:cubicBezTo>
                    <a:pt x="0" y="34478"/>
                    <a:pt x="34478" y="0"/>
                    <a:pt x="77009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4165270" y="2172897"/>
            <a:ext cx="1468725" cy="1468719"/>
            <a:chOff x="0" y="0"/>
            <a:chExt cx="6350000" cy="6349975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817511" y="455311"/>
            <a:ext cx="17470489" cy="979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4"/>
              </a:lnSpc>
            </a:pPr>
            <a:r>
              <a:rPr lang="en-US" sz="8561" spc="-565" dirty="0" err="1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Distribuição</a:t>
            </a:r>
            <a:r>
              <a:rPr lang="en-US" sz="8561" spc="-565" dirty="0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 de </a:t>
            </a:r>
            <a:r>
              <a:rPr lang="en-US" sz="8561" spc="-565" dirty="0" err="1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Papéis</a:t>
            </a:r>
            <a:r>
              <a:rPr lang="en-US" sz="8561" spc="-565" dirty="0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 no Grupo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17511" y="7280138"/>
            <a:ext cx="4296062" cy="13794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28"/>
              </a:lnSpc>
            </a:pPr>
            <a:r>
              <a:rPr lang="en-US" sz="3100" spc="-105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Definição clara e detalhada dos papéis dentro do grupo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426762" y="4641440"/>
            <a:ext cx="2945742" cy="6724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73"/>
              </a:lnSpc>
            </a:pPr>
            <a:r>
              <a:rPr lang="pt-BR" sz="1200" spc="-40" dirty="0">
                <a:solidFill>
                  <a:srgbClr val="1F69F6"/>
                </a:solidFill>
                <a:latin typeface="Montserrat"/>
                <a:ea typeface="Montserrat"/>
                <a:cs typeface="Montserrat"/>
                <a:sym typeface="Montserrat"/>
              </a:rPr>
              <a:t>Define as</a:t>
            </a:r>
          </a:p>
          <a:p>
            <a:pPr algn="ctr">
              <a:lnSpc>
                <a:spcPts val="1773"/>
              </a:lnSpc>
            </a:pPr>
            <a:r>
              <a:rPr lang="pt-BR" sz="1200" spc="-40" dirty="0">
                <a:solidFill>
                  <a:srgbClr val="1F69F6"/>
                </a:solidFill>
                <a:latin typeface="Montserrat"/>
                <a:ea typeface="Montserrat"/>
                <a:cs typeface="Montserrat"/>
                <a:sym typeface="Montserrat"/>
              </a:rPr>
              <a:t>prioridades e o backlog</a:t>
            </a:r>
            <a:r>
              <a:rPr lang="en-US" sz="1200" spc="-40" dirty="0">
                <a:solidFill>
                  <a:srgbClr val="1F69F6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</a:p>
          <a:p>
            <a:pPr algn="ctr">
              <a:lnSpc>
                <a:spcPts val="1773"/>
              </a:lnSpc>
            </a:pPr>
            <a:endParaRPr lang="en-US" sz="1190" spc="-40" dirty="0">
              <a:solidFill>
                <a:srgbClr val="1F69F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3726941" y="3862038"/>
            <a:ext cx="2345383" cy="2716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27"/>
              </a:lnSpc>
            </a:pPr>
            <a:r>
              <a:rPr lang="en-US" sz="2502" spc="-165" dirty="0">
                <a:solidFill>
                  <a:srgbClr val="1F69F6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Abrão Trevizan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6901564" y="1815651"/>
            <a:ext cx="3550865" cy="3817479"/>
            <a:chOff x="0" y="0"/>
            <a:chExt cx="20632929" cy="22182138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0632928" cy="22182139"/>
            </a:xfrm>
            <a:custGeom>
              <a:avLst/>
              <a:gdLst/>
              <a:ahLst/>
              <a:cxnLst/>
              <a:rect l="l" t="t" r="r" b="b"/>
              <a:pathLst>
                <a:path w="20632928" h="22182139">
                  <a:moveTo>
                    <a:pt x="77009" y="0"/>
                  </a:moveTo>
                  <a:lnTo>
                    <a:pt x="20555919" y="0"/>
                  </a:lnTo>
                  <a:cubicBezTo>
                    <a:pt x="20598450" y="0"/>
                    <a:pt x="20632928" y="34478"/>
                    <a:pt x="20632928" y="77009"/>
                  </a:cubicBezTo>
                  <a:lnTo>
                    <a:pt x="20632928" y="22105130"/>
                  </a:lnTo>
                  <a:cubicBezTo>
                    <a:pt x="20632928" y="22147661"/>
                    <a:pt x="20598450" y="22182139"/>
                    <a:pt x="20555919" y="22182139"/>
                  </a:cubicBezTo>
                  <a:lnTo>
                    <a:pt x="77009" y="22182139"/>
                  </a:lnTo>
                  <a:cubicBezTo>
                    <a:pt x="34478" y="22182139"/>
                    <a:pt x="0" y="22147661"/>
                    <a:pt x="0" y="22105130"/>
                  </a:cubicBezTo>
                  <a:lnTo>
                    <a:pt x="0" y="77009"/>
                  </a:lnTo>
                  <a:cubicBezTo>
                    <a:pt x="0" y="34478"/>
                    <a:pt x="34478" y="0"/>
                    <a:pt x="77009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7942634" y="2172897"/>
            <a:ext cx="1468725" cy="1468719"/>
            <a:chOff x="0" y="0"/>
            <a:chExt cx="6350000" cy="6349975"/>
          </a:xfr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grpSpPr>
        <p:sp>
          <p:nvSpPr>
            <p:cNvPr id="13" name="Freeform 13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7205603" y="4641440"/>
            <a:ext cx="2945742" cy="4416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73"/>
              </a:lnSpc>
            </a:pPr>
            <a:r>
              <a:rPr lang="en-US" sz="1200" spc="-40" dirty="0">
                <a:solidFill>
                  <a:srgbClr val="1F69F6"/>
                </a:solidFill>
                <a:latin typeface="Montserrat"/>
                <a:ea typeface="Montserrat"/>
                <a:cs typeface="Montserrat"/>
                <a:sym typeface="Montserrat"/>
              </a:rPr>
              <a:t>Codifica as funcionalidades.</a:t>
            </a:r>
          </a:p>
          <a:p>
            <a:pPr algn="ctr">
              <a:lnSpc>
                <a:spcPts val="1773"/>
              </a:lnSpc>
            </a:pPr>
            <a:endParaRPr lang="en-US" sz="1190" spc="-40" dirty="0">
              <a:solidFill>
                <a:srgbClr val="1F69F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7504305" y="3862038"/>
            <a:ext cx="2614249" cy="2716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027"/>
              </a:lnSpc>
            </a:pPr>
            <a:r>
              <a:rPr lang="en-US" sz="2502" spc="-165" dirty="0">
                <a:solidFill>
                  <a:srgbClr val="1F69F6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Gabriel Alesiunas</a:t>
            </a:r>
          </a:p>
        </p:txBody>
      </p:sp>
      <p:sp>
        <p:nvSpPr>
          <p:cNvPr id="16" name="Freeform 16"/>
          <p:cNvSpPr/>
          <p:nvPr/>
        </p:nvSpPr>
        <p:spPr>
          <a:xfrm rot="5400000">
            <a:off x="-801996" y="-1866468"/>
            <a:ext cx="4307057" cy="2357135"/>
          </a:xfrm>
          <a:custGeom>
            <a:avLst/>
            <a:gdLst/>
            <a:ahLst/>
            <a:cxnLst/>
            <a:rect l="l" t="t" r="r" b="b"/>
            <a:pathLst>
              <a:path w="4307057" h="2357135">
                <a:moveTo>
                  <a:pt x="0" y="0"/>
                </a:moveTo>
                <a:lnTo>
                  <a:pt x="4307057" y="0"/>
                </a:lnTo>
                <a:lnTo>
                  <a:pt x="4307057" y="2357135"/>
                </a:lnTo>
                <a:lnTo>
                  <a:pt x="0" y="23571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7" name="Freeform 17"/>
          <p:cNvSpPr/>
          <p:nvPr/>
        </p:nvSpPr>
        <p:spPr>
          <a:xfrm rot="5400000">
            <a:off x="1795300" y="8073945"/>
            <a:ext cx="835508" cy="2368709"/>
          </a:xfrm>
          <a:custGeom>
            <a:avLst/>
            <a:gdLst/>
            <a:ahLst/>
            <a:cxnLst/>
            <a:rect l="l" t="t" r="r" b="b"/>
            <a:pathLst>
              <a:path w="835508" h="2368709">
                <a:moveTo>
                  <a:pt x="0" y="0"/>
                </a:moveTo>
                <a:lnTo>
                  <a:pt x="835509" y="0"/>
                </a:lnTo>
                <a:lnTo>
                  <a:pt x="835509" y="2368710"/>
                </a:lnTo>
                <a:lnTo>
                  <a:pt x="0" y="236871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8" name="Freeform 18"/>
          <p:cNvSpPr/>
          <p:nvPr/>
        </p:nvSpPr>
        <p:spPr>
          <a:xfrm rot="5400000">
            <a:off x="14516483" y="10031772"/>
            <a:ext cx="4307057" cy="2357135"/>
          </a:xfrm>
          <a:custGeom>
            <a:avLst/>
            <a:gdLst/>
            <a:ahLst/>
            <a:cxnLst/>
            <a:rect l="l" t="t" r="r" b="b"/>
            <a:pathLst>
              <a:path w="4307057" h="2357135">
                <a:moveTo>
                  <a:pt x="0" y="0"/>
                </a:moveTo>
                <a:lnTo>
                  <a:pt x="4307057" y="0"/>
                </a:lnTo>
                <a:lnTo>
                  <a:pt x="4307057" y="2357135"/>
                </a:lnTo>
                <a:lnTo>
                  <a:pt x="0" y="23571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19" name="Group 19"/>
          <p:cNvGrpSpPr/>
          <p:nvPr/>
        </p:nvGrpSpPr>
        <p:grpSpPr>
          <a:xfrm>
            <a:off x="10681883" y="1815651"/>
            <a:ext cx="3550865" cy="3817479"/>
            <a:chOff x="0" y="0"/>
            <a:chExt cx="20632929" cy="22182138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20632928" cy="22182139"/>
            </a:xfrm>
            <a:custGeom>
              <a:avLst/>
              <a:gdLst/>
              <a:ahLst/>
              <a:cxnLst/>
              <a:rect l="l" t="t" r="r" b="b"/>
              <a:pathLst>
                <a:path w="20632928" h="22182139">
                  <a:moveTo>
                    <a:pt x="77009" y="0"/>
                  </a:moveTo>
                  <a:lnTo>
                    <a:pt x="20555919" y="0"/>
                  </a:lnTo>
                  <a:cubicBezTo>
                    <a:pt x="20598450" y="0"/>
                    <a:pt x="20632928" y="34478"/>
                    <a:pt x="20632928" y="77009"/>
                  </a:cubicBezTo>
                  <a:lnTo>
                    <a:pt x="20632928" y="22105130"/>
                  </a:lnTo>
                  <a:cubicBezTo>
                    <a:pt x="20632928" y="22147661"/>
                    <a:pt x="20598450" y="22182139"/>
                    <a:pt x="20555919" y="22182139"/>
                  </a:cubicBezTo>
                  <a:lnTo>
                    <a:pt x="77009" y="22182139"/>
                  </a:lnTo>
                  <a:cubicBezTo>
                    <a:pt x="34478" y="22182139"/>
                    <a:pt x="0" y="22147661"/>
                    <a:pt x="0" y="22105130"/>
                  </a:cubicBezTo>
                  <a:lnTo>
                    <a:pt x="0" y="77009"/>
                  </a:lnTo>
                  <a:cubicBezTo>
                    <a:pt x="0" y="34478"/>
                    <a:pt x="34478" y="0"/>
                    <a:pt x="77009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11023857" y="4686393"/>
            <a:ext cx="2945742" cy="9033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73"/>
              </a:lnSpc>
            </a:pPr>
            <a:r>
              <a:rPr lang="pt-BR" sz="1200" spc="-40" dirty="0">
                <a:solidFill>
                  <a:srgbClr val="1F69F6"/>
                </a:solidFill>
                <a:latin typeface="Montserrat"/>
                <a:ea typeface="Montserrat"/>
                <a:cs typeface="Montserrat"/>
                <a:sym typeface="Montserrat"/>
              </a:rPr>
              <a:t>Realiza</a:t>
            </a:r>
          </a:p>
          <a:p>
            <a:pPr algn="ctr">
              <a:lnSpc>
                <a:spcPts val="1773"/>
              </a:lnSpc>
            </a:pPr>
            <a:r>
              <a:rPr lang="pt-BR" sz="1200" spc="-40" dirty="0">
                <a:solidFill>
                  <a:srgbClr val="1F69F6"/>
                </a:solidFill>
                <a:latin typeface="Montserrat"/>
                <a:ea typeface="Montserrat"/>
                <a:cs typeface="Montserrat"/>
                <a:sym typeface="Montserrat"/>
              </a:rPr>
              <a:t>pesquisa e análise de</a:t>
            </a:r>
          </a:p>
          <a:p>
            <a:pPr algn="ctr">
              <a:lnSpc>
                <a:spcPts val="1773"/>
              </a:lnSpc>
            </a:pPr>
            <a:r>
              <a:rPr lang="pt-BR" sz="1200" spc="-40" dirty="0">
                <a:solidFill>
                  <a:srgbClr val="1F69F6"/>
                </a:solidFill>
                <a:latin typeface="Montserrat"/>
                <a:ea typeface="Montserrat"/>
                <a:cs typeface="Montserrat"/>
                <a:sym typeface="Montserrat"/>
              </a:rPr>
              <a:t>mercado.</a:t>
            </a:r>
            <a:endParaRPr lang="en-US" sz="1200" spc="-40" dirty="0">
              <a:solidFill>
                <a:srgbClr val="1F69F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>
              <a:lnSpc>
                <a:spcPts val="1773"/>
              </a:lnSpc>
            </a:pPr>
            <a:endParaRPr lang="en-US" sz="1190" spc="-40" dirty="0">
              <a:solidFill>
                <a:srgbClr val="1F69F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11284624" y="3904436"/>
            <a:ext cx="2345383" cy="2716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27"/>
              </a:lnSpc>
            </a:pPr>
            <a:r>
              <a:rPr lang="en-US" sz="2502" spc="-165" dirty="0">
                <a:solidFill>
                  <a:srgbClr val="1F69F6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Ryan Rezani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3124200" y="4277951"/>
            <a:ext cx="3550865" cy="1546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73"/>
              </a:lnSpc>
              <a:spcBef>
                <a:spcPct val="0"/>
              </a:spcBef>
            </a:pPr>
            <a:r>
              <a:rPr lang="en-US" sz="1117" spc="-27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CARGO:  LIDER GERAL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7034663" y="4277951"/>
            <a:ext cx="3550865" cy="1546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73"/>
              </a:lnSpc>
              <a:spcBef>
                <a:spcPct val="0"/>
              </a:spcBef>
            </a:pPr>
            <a:r>
              <a:rPr lang="en-US" sz="1117" spc="-27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CARGO:  LIDER DEV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10721295" y="4277951"/>
            <a:ext cx="3550865" cy="1546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73"/>
              </a:lnSpc>
              <a:spcBef>
                <a:spcPct val="0"/>
              </a:spcBef>
            </a:pPr>
            <a:r>
              <a:rPr lang="en-US" sz="1117" spc="-27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CARGO:  LIDER ANÁLISE DE MERCADO</a:t>
            </a:r>
          </a:p>
        </p:txBody>
      </p:sp>
      <p:grpSp>
        <p:nvGrpSpPr>
          <p:cNvPr id="31" name="Group 27"/>
          <p:cNvGrpSpPr>
            <a:grpSpLocks noChangeAspect="1"/>
          </p:cNvGrpSpPr>
          <p:nvPr/>
        </p:nvGrpSpPr>
        <p:grpSpPr>
          <a:xfrm>
            <a:off x="11722952" y="2170702"/>
            <a:ext cx="1468725" cy="1468719"/>
            <a:chOff x="0" y="0"/>
            <a:chExt cx="6350000" cy="6349975"/>
          </a:xfrm>
          <a:blipFill dpi="0"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grpSpPr>
        <p:sp>
          <p:nvSpPr>
            <p:cNvPr id="32" name="Freeform 28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13660732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F37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576738"/>
            <a:ext cx="3196271" cy="5681396"/>
            <a:chOff x="0" y="0"/>
            <a:chExt cx="812800" cy="144475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1444758"/>
            </a:xfrm>
            <a:custGeom>
              <a:avLst/>
              <a:gdLst/>
              <a:ahLst/>
              <a:cxnLst/>
              <a:rect l="l" t="t" r="r" b="b"/>
              <a:pathLst>
                <a:path w="812800" h="1444758">
                  <a:moveTo>
                    <a:pt x="12111" y="0"/>
                  </a:moveTo>
                  <a:lnTo>
                    <a:pt x="800689" y="0"/>
                  </a:lnTo>
                  <a:cubicBezTo>
                    <a:pt x="807378" y="0"/>
                    <a:pt x="812800" y="5422"/>
                    <a:pt x="812800" y="12111"/>
                  </a:cubicBezTo>
                  <a:lnTo>
                    <a:pt x="812800" y="1432647"/>
                  </a:lnTo>
                  <a:cubicBezTo>
                    <a:pt x="812800" y="1435859"/>
                    <a:pt x="811524" y="1438940"/>
                    <a:pt x="809253" y="1441211"/>
                  </a:cubicBezTo>
                  <a:cubicBezTo>
                    <a:pt x="806982" y="1443482"/>
                    <a:pt x="803901" y="1444758"/>
                    <a:pt x="800689" y="1444758"/>
                  </a:cubicBezTo>
                  <a:lnTo>
                    <a:pt x="12111" y="1444758"/>
                  </a:lnTo>
                  <a:cubicBezTo>
                    <a:pt x="5422" y="1444758"/>
                    <a:pt x="0" y="1439336"/>
                    <a:pt x="0" y="1432647"/>
                  </a:cubicBezTo>
                  <a:lnTo>
                    <a:pt x="0" y="12111"/>
                  </a:lnTo>
                  <a:cubicBezTo>
                    <a:pt x="0" y="5422"/>
                    <a:pt x="5422" y="0"/>
                    <a:pt x="12111" y="0"/>
                  </a:cubicBez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812800" cy="14733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r>
                <a:rPr lang="pt-BR" sz="1400" dirty="0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A empresa enfrenta dificuldades devido à falta de um sistema integrado para gerenciar o estoque, o fluxo de caixa e os fornecedores. A gestão manual e desorganizada resulta em erros na reposição de materiais, falta de controle financeiro e problemas com atrasos e custos imprevisíveis dos fornecedores. Esses fatores comprometem a eficiência e a lucratividade da empresa, além de dificultar sua competitividade no mercado.</a:t>
              </a:r>
              <a:endParaRPr lang="en-US" sz="1400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4287282" y="1576738"/>
            <a:ext cx="3196271" cy="3396968"/>
            <a:chOff x="0" y="0"/>
            <a:chExt cx="812800" cy="86383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63837"/>
            </a:xfrm>
            <a:custGeom>
              <a:avLst/>
              <a:gdLst/>
              <a:ahLst/>
              <a:cxnLst/>
              <a:rect l="l" t="t" r="r" b="b"/>
              <a:pathLst>
                <a:path w="812800" h="863837">
                  <a:moveTo>
                    <a:pt x="12111" y="0"/>
                  </a:moveTo>
                  <a:lnTo>
                    <a:pt x="800689" y="0"/>
                  </a:lnTo>
                  <a:cubicBezTo>
                    <a:pt x="807378" y="0"/>
                    <a:pt x="812800" y="5422"/>
                    <a:pt x="812800" y="12111"/>
                  </a:cubicBezTo>
                  <a:lnTo>
                    <a:pt x="812800" y="851726"/>
                  </a:lnTo>
                  <a:cubicBezTo>
                    <a:pt x="812800" y="858414"/>
                    <a:pt x="807378" y="863837"/>
                    <a:pt x="800689" y="863837"/>
                  </a:cubicBezTo>
                  <a:lnTo>
                    <a:pt x="12111" y="863837"/>
                  </a:lnTo>
                  <a:cubicBezTo>
                    <a:pt x="5422" y="863837"/>
                    <a:pt x="0" y="858414"/>
                    <a:pt x="0" y="851726"/>
                  </a:cubicBezTo>
                  <a:lnTo>
                    <a:pt x="0" y="12111"/>
                  </a:lnTo>
                  <a:cubicBezTo>
                    <a:pt x="0" y="5422"/>
                    <a:pt x="5422" y="0"/>
                    <a:pt x="12111" y="0"/>
                  </a:cubicBez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812800" cy="8924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 lang="pt-BR" sz="1400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endParaRPr>
            </a:p>
            <a:p>
              <a:pPr algn="ctr">
                <a:lnSpc>
                  <a:spcPts val="1960"/>
                </a:lnSpc>
              </a:pPr>
              <a:r>
                <a:rPr lang="pt-BR" sz="1400" dirty="0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O painel de controle em Java centraliza a gestão de estoque, fluxo de caixa e fornecedores, automatizando o monitoramento de materiais e organizando as finanças. Ele oferece uma visão clara e precisa, reduzindo erros e otimizando os processos, o que melhora a eficiência e a lucratividade da empresa.</a:t>
              </a:r>
              <a:endParaRPr lang="en-US" sz="1400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287282" y="4918487"/>
            <a:ext cx="4817736" cy="2339647"/>
            <a:chOff x="0" y="-28575"/>
            <a:chExt cx="1225133" cy="59496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225133" cy="566389"/>
            </a:xfrm>
            <a:custGeom>
              <a:avLst/>
              <a:gdLst/>
              <a:ahLst/>
              <a:cxnLst/>
              <a:rect l="l" t="t" r="r" b="b"/>
              <a:pathLst>
                <a:path w="1225133" h="566389">
                  <a:moveTo>
                    <a:pt x="8035" y="0"/>
                  </a:moveTo>
                  <a:lnTo>
                    <a:pt x="1217098" y="0"/>
                  </a:lnTo>
                  <a:cubicBezTo>
                    <a:pt x="1219229" y="0"/>
                    <a:pt x="1221272" y="847"/>
                    <a:pt x="1222779" y="2353"/>
                  </a:cubicBezTo>
                  <a:cubicBezTo>
                    <a:pt x="1224286" y="3860"/>
                    <a:pt x="1225133" y="5904"/>
                    <a:pt x="1225133" y="8035"/>
                  </a:cubicBezTo>
                  <a:lnTo>
                    <a:pt x="1225133" y="558354"/>
                  </a:lnTo>
                  <a:cubicBezTo>
                    <a:pt x="1225133" y="562791"/>
                    <a:pt x="1221535" y="566389"/>
                    <a:pt x="1217098" y="566389"/>
                  </a:cubicBezTo>
                  <a:lnTo>
                    <a:pt x="8035" y="566389"/>
                  </a:lnTo>
                  <a:cubicBezTo>
                    <a:pt x="5904" y="566389"/>
                    <a:pt x="3860" y="565542"/>
                    <a:pt x="2353" y="564035"/>
                  </a:cubicBezTo>
                  <a:cubicBezTo>
                    <a:pt x="847" y="562529"/>
                    <a:pt x="0" y="560485"/>
                    <a:pt x="0" y="558354"/>
                  </a:cubicBezTo>
                  <a:lnTo>
                    <a:pt x="0" y="8035"/>
                  </a:lnTo>
                  <a:cubicBezTo>
                    <a:pt x="0" y="5904"/>
                    <a:pt x="847" y="3860"/>
                    <a:pt x="2353" y="2353"/>
                  </a:cubicBezTo>
                  <a:cubicBezTo>
                    <a:pt x="3860" y="847"/>
                    <a:pt x="5904" y="0"/>
                    <a:pt x="8035" y="0"/>
                  </a:cubicBez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1225133" cy="55239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br>
                <a:rPr lang="pt-BR" sz="1400" dirty="0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</a:br>
              <a:br>
                <a:rPr lang="pt-BR" sz="1400" dirty="0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</a:br>
              <a:r>
                <a:rPr lang="pt-BR" sz="1400" dirty="0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Avaliaremos o número de empresas que adotam a plataforma e a taxa de adoção pós-demonstração. Mediremos a eficácia pela redução de erros operacionais e monitoraremos o tempo de implementação para garantir eficiência. A satisfação dos clientes será acompanhada por meio de avaliações e feedback para assegurar que a solução atenda às suas expectativas.</a:t>
              </a:r>
              <a:endParaRPr lang="en-US" sz="1400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028700" y="7315284"/>
            <a:ext cx="8076318" cy="1943016"/>
            <a:chOff x="0" y="0"/>
            <a:chExt cx="1641446" cy="39490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641446" cy="394902"/>
            </a:xfrm>
            <a:custGeom>
              <a:avLst/>
              <a:gdLst/>
              <a:ahLst/>
              <a:cxnLst/>
              <a:rect l="l" t="t" r="r" b="b"/>
              <a:pathLst>
                <a:path w="1641446" h="394902">
                  <a:moveTo>
                    <a:pt x="4793" y="0"/>
                  </a:moveTo>
                  <a:lnTo>
                    <a:pt x="1636653" y="0"/>
                  </a:lnTo>
                  <a:cubicBezTo>
                    <a:pt x="1639300" y="0"/>
                    <a:pt x="1641446" y="2146"/>
                    <a:pt x="1641446" y="4793"/>
                  </a:cubicBezTo>
                  <a:lnTo>
                    <a:pt x="1641446" y="390109"/>
                  </a:lnTo>
                  <a:cubicBezTo>
                    <a:pt x="1641446" y="392756"/>
                    <a:pt x="1639300" y="394902"/>
                    <a:pt x="1636653" y="394902"/>
                  </a:cubicBezTo>
                  <a:lnTo>
                    <a:pt x="4793" y="394902"/>
                  </a:lnTo>
                  <a:cubicBezTo>
                    <a:pt x="2146" y="394902"/>
                    <a:pt x="0" y="392756"/>
                    <a:pt x="0" y="390109"/>
                  </a:cubicBezTo>
                  <a:lnTo>
                    <a:pt x="0" y="4793"/>
                  </a:lnTo>
                  <a:cubicBezTo>
                    <a:pt x="0" y="2146"/>
                    <a:pt x="2146" y="0"/>
                    <a:pt x="4793" y="0"/>
                  </a:cubicBez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28575"/>
              <a:ext cx="1641446" cy="4234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 dirty="0"/>
            </a:p>
            <a:p>
              <a:pPr algn="ctr">
                <a:lnSpc>
                  <a:spcPts val="1960"/>
                </a:lnSpc>
              </a:pPr>
              <a:br>
                <a:rPr lang="pt-BR" sz="1400" dirty="0">
                  <a:solidFill>
                    <a:srgbClr val="2F375D"/>
                  </a:solidFill>
                  <a:latin typeface="DM Sans" pitchFamily="2" charset="0"/>
                  <a:ea typeface="Glacial Indifference"/>
                  <a:cs typeface="Glacial Indifference"/>
                  <a:sym typeface="Glacial Indifference"/>
                </a:rPr>
              </a:br>
              <a:r>
                <a:rPr lang="pt-BR" sz="1400" dirty="0">
                  <a:solidFill>
                    <a:srgbClr val="2F375D"/>
                  </a:solidFill>
                  <a:latin typeface="DM Sans" pitchFamily="2" charset="0"/>
                  <a:ea typeface="Glacial Indifference"/>
                  <a:cs typeface="Glacial Indifference"/>
                  <a:sym typeface="Glacial Indifference"/>
                </a:rPr>
                <a:t>Os principais custos associados ao funcionamento do negócio incluem despesas com o desenvolvimento e manutenção da plataforma, como salários de desenvolvedores e licenças de software. Também são necessários investimentos em infraestrutura, como servidores e hospedagem. Os gastos com marketing e vendas abrangem campanhas digitais e publicidade para atrair clientes.</a:t>
              </a:r>
              <a:endParaRPr lang="en-US" sz="1400" dirty="0">
                <a:solidFill>
                  <a:srgbClr val="2F375D"/>
                </a:solidFill>
                <a:latin typeface="DM Sans" pitchFamily="2" charset="0"/>
                <a:ea typeface="Glacial Indifference"/>
                <a:cs typeface="Glacial Indifference"/>
                <a:sym typeface="Glacial Indifference"/>
              </a:endParaRP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9182982" y="7315284"/>
            <a:ext cx="8076318" cy="1943016"/>
            <a:chOff x="0" y="0"/>
            <a:chExt cx="1641446" cy="394902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641446" cy="394902"/>
            </a:xfrm>
            <a:custGeom>
              <a:avLst/>
              <a:gdLst/>
              <a:ahLst/>
              <a:cxnLst/>
              <a:rect l="l" t="t" r="r" b="b"/>
              <a:pathLst>
                <a:path w="1641446" h="394902">
                  <a:moveTo>
                    <a:pt x="4793" y="0"/>
                  </a:moveTo>
                  <a:lnTo>
                    <a:pt x="1636653" y="0"/>
                  </a:lnTo>
                  <a:cubicBezTo>
                    <a:pt x="1639300" y="0"/>
                    <a:pt x="1641446" y="2146"/>
                    <a:pt x="1641446" y="4793"/>
                  </a:cubicBezTo>
                  <a:lnTo>
                    <a:pt x="1641446" y="390109"/>
                  </a:lnTo>
                  <a:cubicBezTo>
                    <a:pt x="1641446" y="392756"/>
                    <a:pt x="1639300" y="394902"/>
                    <a:pt x="1636653" y="394902"/>
                  </a:cubicBezTo>
                  <a:lnTo>
                    <a:pt x="4793" y="394902"/>
                  </a:lnTo>
                  <a:cubicBezTo>
                    <a:pt x="2146" y="394902"/>
                    <a:pt x="0" y="392756"/>
                    <a:pt x="0" y="390109"/>
                  </a:cubicBezTo>
                  <a:lnTo>
                    <a:pt x="0" y="4793"/>
                  </a:lnTo>
                  <a:cubicBezTo>
                    <a:pt x="0" y="2146"/>
                    <a:pt x="2146" y="0"/>
                    <a:pt x="4793" y="0"/>
                  </a:cubicBez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28575"/>
              <a:ext cx="1641446" cy="4234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r>
                <a:rPr lang="pt-BR" sz="1400" dirty="0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A empresa obtém receita através da venda de licenças de software, assinaturas recorrentes para acesso a funcionalidades e suporte, e taxas por serviços de implementação e suporte técnico. Essas fontes asseguram a sustentabilidade financeira do negócio.</a:t>
              </a:r>
              <a:endParaRPr lang="en-US" sz="1400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7545865" y="1576738"/>
            <a:ext cx="3196271" cy="3396968"/>
            <a:chOff x="0" y="0"/>
            <a:chExt cx="812800" cy="863837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63837"/>
            </a:xfrm>
            <a:custGeom>
              <a:avLst/>
              <a:gdLst/>
              <a:ahLst/>
              <a:cxnLst/>
              <a:rect l="l" t="t" r="r" b="b"/>
              <a:pathLst>
                <a:path w="812800" h="863837">
                  <a:moveTo>
                    <a:pt x="12111" y="0"/>
                  </a:moveTo>
                  <a:lnTo>
                    <a:pt x="800689" y="0"/>
                  </a:lnTo>
                  <a:cubicBezTo>
                    <a:pt x="807378" y="0"/>
                    <a:pt x="812800" y="5422"/>
                    <a:pt x="812800" y="12111"/>
                  </a:cubicBezTo>
                  <a:lnTo>
                    <a:pt x="812800" y="851726"/>
                  </a:lnTo>
                  <a:cubicBezTo>
                    <a:pt x="812800" y="858414"/>
                    <a:pt x="807378" y="863837"/>
                    <a:pt x="800689" y="863837"/>
                  </a:cubicBezTo>
                  <a:lnTo>
                    <a:pt x="12111" y="863837"/>
                  </a:lnTo>
                  <a:cubicBezTo>
                    <a:pt x="5422" y="863837"/>
                    <a:pt x="0" y="858414"/>
                    <a:pt x="0" y="851726"/>
                  </a:cubicBezTo>
                  <a:lnTo>
                    <a:pt x="0" y="12111"/>
                  </a:lnTo>
                  <a:cubicBezTo>
                    <a:pt x="0" y="5422"/>
                    <a:pt x="5422" y="0"/>
                    <a:pt x="12111" y="0"/>
                  </a:cubicBez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28575"/>
              <a:ext cx="812800" cy="8924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br>
                <a:rPr lang="pt-BR" sz="1400" dirty="0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</a:br>
              <a:r>
                <a:rPr lang="pt-BR" sz="1400" dirty="0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Nossa solução oferece uma plataforma simples e integrada que automatiza o controle de estoque, caixa e fornecedores, aumentando a eficiência e precisão. Adaptada para pequenas e médias empresas, ela reduz erros e melhora a tomada de decisões, com baixo custo de implementação.</a:t>
              </a:r>
              <a:endParaRPr lang="en-US" sz="1400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0804447" y="1576738"/>
            <a:ext cx="3196271" cy="3396968"/>
            <a:chOff x="0" y="0"/>
            <a:chExt cx="812800" cy="863837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63837"/>
            </a:xfrm>
            <a:custGeom>
              <a:avLst/>
              <a:gdLst/>
              <a:ahLst/>
              <a:cxnLst/>
              <a:rect l="l" t="t" r="r" b="b"/>
              <a:pathLst>
                <a:path w="812800" h="863837">
                  <a:moveTo>
                    <a:pt x="12111" y="0"/>
                  </a:moveTo>
                  <a:lnTo>
                    <a:pt x="800689" y="0"/>
                  </a:lnTo>
                  <a:cubicBezTo>
                    <a:pt x="807378" y="0"/>
                    <a:pt x="812800" y="5422"/>
                    <a:pt x="812800" y="12111"/>
                  </a:cubicBezTo>
                  <a:lnTo>
                    <a:pt x="812800" y="851726"/>
                  </a:lnTo>
                  <a:cubicBezTo>
                    <a:pt x="812800" y="858414"/>
                    <a:pt x="807378" y="863837"/>
                    <a:pt x="800689" y="863837"/>
                  </a:cubicBezTo>
                  <a:lnTo>
                    <a:pt x="12111" y="863837"/>
                  </a:lnTo>
                  <a:cubicBezTo>
                    <a:pt x="5422" y="863837"/>
                    <a:pt x="0" y="858414"/>
                    <a:pt x="0" y="851726"/>
                  </a:cubicBezTo>
                  <a:lnTo>
                    <a:pt x="0" y="12111"/>
                  </a:lnTo>
                  <a:cubicBezTo>
                    <a:pt x="0" y="5422"/>
                    <a:pt x="5422" y="0"/>
                    <a:pt x="12111" y="0"/>
                  </a:cubicBez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28575"/>
              <a:ext cx="812800" cy="8924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br>
                <a:rPr lang="pt-BR" sz="1400" dirty="0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</a:br>
              <a:r>
                <a:rPr lang="pt-BR" sz="1400" dirty="0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Nossa plataforma se diferencia pela integração completa dos processos de gestão, com uma interface intuitiva e uso de Java para flexibilidade e escalabilidade. É adaptável e acessível para pequenas e médias empresas, oferecendo uma solução eficiente e rápida de implementar.</a:t>
              </a:r>
              <a:endParaRPr lang="en-US" sz="1400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9171693" y="5030856"/>
            <a:ext cx="4817736" cy="2227278"/>
            <a:chOff x="0" y="0"/>
            <a:chExt cx="1225133" cy="566389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225133" cy="566389"/>
            </a:xfrm>
            <a:custGeom>
              <a:avLst/>
              <a:gdLst/>
              <a:ahLst/>
              <a:cxnLst/>
              <a:rect l="l" t="t" r="r" b="b"/>
              <a:pathLst>
                <a:path w="1225133" h="566389">
                  <a:moveTo>
                    <a:pt x="8035" y="0"/>
                  </a:moveTo>
                  <a:lnTo>
                    <a:pt x="1217098" y="0"/>
                  </a:lnTo>
                  <a:cubicBezTo>
                    <a:pt x="1219229" y="0"/>
                    <a:pt x="1221272" y="847"/>
                    <a:pt x="1222779" y="2353"/>
                  </a:cubicBezTo>
                  <a:cubicBezTo>
                    <a:pt x="1224286" y="3860"/>
                    <a:pt x="1225133" y="5904"/>
                    <a:pt x="1225133" y="8035"/>
                  </a:cubicBezTo>
                  <a:lnTo>
                    <a:pt x="1225133" y="558354"/>
                  </a:lnTo>
                  <a:cubicBezTo>
                    <a:pt x="1225133" y="562791"/>
                    <a:pt x="1221535" y="566389"/>
                    <a:pt x="1217098" y="566389"/>
                  </a:cubicBezTo>
                  <a:lnTo>
                    <a:pt x="8035" y="566389"/>
                  </a:lnTo>
                  <a:cubicBezTo>
                    <a:pt x="5904" y="566389"/>
                    <a:pt x="3860" y="565542"/>
                    <a:pt x="2353" y="564035"/>
                  </a:cubicBezTo>
                  <a:cubicBezTo>
                    <a:pt x="847" y="562529"/>
                    <a:pt x="0" y="560485"/>
                    <a:pt x="0" y="558354"/>
                  </a:cubicBezTo>
                  <a:lnTo>
                    <a:pt x="0" y="8035"/>
                  </a:lnTo>
                  <a:cubicBezTo>
                    <a:pt x="0" y="5904"/>
                    <a:pt x="847" y="3860"/>
                    <a:pt x="2353" y="2353"/>
                  </a:cubicBezTo>
                  <a:cubicBezTo>
                    <a:pt x="3860" y="847"/>
                    <a:pt x="5904" y="0"/>
                    <a:pt x="8035" y="0"/>
                  </a:cubicBez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-28575"/>
              <a:ext cx="1225133" cy="5949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20"/>
                </a:lnSpc>
              </a:pPr>
              <a:r>
                <a:rPr lang="pt-BR" sz="1400" dirty="0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Utilizaremos nossa plataforma própria para distribuição e suporte, além de campanhas de marketing digital em redes sociais como LinkedIn e Instagram. Também ofereceremos suporte via e-mail e chat online para interação com os clientes.</a:t>
              </a:r>
              <a:endParaRPr lang="en-US" sz="1400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4063029" y="1576738"/>
            <a:ext cx="3196271" cy="5681396"/>
            <a:chOff x="0" y="0"/>
            <a:chExt cx="812800" cy="1444758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12800" cy="1444758"/>
            </a:xfrm>
            <a:custGeom>
              <a:avLst/>
              <a:gdLst/>
              <a:ahLst/>
              <a:cxnLst/>
              <a:rect l="l" t="t" r="r" b="b"/>
              <a:pathLst>
                <a:path w="812800" h="1444758">
                  <a:moveTo>
                    <a:pt x="12111" y="0"/>
                  </a:moveTo>
                  <a:lnTo>
                    <a:pt x="800689" y="0"/>
                  </a:lnTo>
                  <a:cubicBezTo>
                    <a:pt x="807378" y="0"/>
                    <a:pt x="812800" y="5422"/>
                    <a:pt x="812800" y="12111"/>
                  </a:cubicBezTo>
                  <a:lnTo>
                    <a:pt x="812800" y="1432647"/>
                  </a:lnTo>
                  <a:cubicBezTo>
                    <a:pt x="812800" y="1435859"/>
                    <a:pt x="811524" y="1438940"/>
                    <a:pt x="809253" y="1441211"/>
                  </a:cubicBezTo>
                  <a:cubicBezTo>
                    <a:pt x="806982" y="1443482"/>
                    <a:pt x="803901" y="1444758"/>
                    <a:pt x="800689" y="1444758"/>
                  </a:cubicBezTo>
                  <a:lnTo>
                    <a:pt x="12111" y="1444758"/>
                  </a:lnTo>
                  <a:cubicBezTo>
                    <a:pt x="5422" y="1444758"/>
                    <a:pt x="0" y="1439336"/>
                    <a:pt x="0" y="1432647"/>
                  </a:cubicBezTo>
                  <a:lnTo>
                    <a:pt x="0" y="12111"/>
                  </a:lnTo>
                  <a:cubicBezTo>
                    <a:pt x="0" y="5422"/>
                    <a:pt x="5422" y="0"/>
                    <a:pt x="12111" y="0"/>
                  </a:cubicBez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-28575"/>
              <a:ext cx="812800" cy="14733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r>
                <a:rPr lang="pt-BR" sz="1400" dirty="0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Nosso foco são pequenas e médias empresas com desafios na gestão de estoque, fluxo de caixa e fornecedores. A plataforma oferece uma solução integrada, fácil de usar e acessível, ideal para proprietários e gerentes que buscam otimizar suas operações com um custo reduzido.</a:t>
              </a:r>
              <a:endParaRPr lang="en-US" sz="1400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sp>
        <p:nvSpPr>
          <p:cNvPr id="29" name="Freeform 29"/>
          <p:cNvSpPr/>
          <p:nvPr/>
        </p:nvSpPr>
        <p:spPr>
          <a:xfrm>
            <a:off x="3261392" y="6624728"/>
            <a:ext cx="740449" cy="429460"/>
          </a:xfrm>
          <a:custGeom>
            <a:avLst/>
            <a:gdLst/>
            <a:ahLst/>
            <a:cxnLst/>
            <a:rect l="l" t="t" r="r" b="b"/>
            <a:pathLst>
              <a:path w="740449" h="429460">
                <a:moveTo>
                  <a:pt x="0" y="0"/>
                </a:moveTo>
                <a:lnTo>
                  <a:pt x="740449" y="0"/>
                </a:lnTo>
                <a:lnTo>
                  <a:pt x="740449" y="429460"/>
                </a:lnTo>
                <a:lnTo>
                  <a:pt x="0" y="4294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0" name="Freeform 30"/>
          <p:cNvSpPr/>
          <p:nvPr/>
        </p:nvSpPr>
        <p:spPr>
          <a:xfrm>
            <a:off x="16499481" y="8391567"/>
            <a:ext cx="541052" cy="642199"/>
          </a:xfrm>
          <a:custGeom>
            <a:avLst/>
            <a:gdLst/>
            <a:ahLst/>
            <a:cxnLst/>
            <a:rect l="l" t="t" r="r" b="b"/>
            <a:pathLst>
              <a:path w="541052" h="642199">
                <a:moveTo>
                  <a:pt x="0" y="0"/>
                </a:moveTo>
                <a:lnTo>
                  <a:pt x="541053" y="0"/>
                </a:lnTo>
                <a:lnTo>
                  <a:pt x="541053" y="642199"/>
                </a:lnTo>
                <a:lnTo>
                  <a:pt x="0" y="6421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1" name="Freeform 31"/>
          <p:cNvSpPr/>
          <p:nvPr/>
        </p:nvSpPr>
        <p:spPr>
          <a:xfrm>
            <a:off x="8370622" y="8641243"/>
            <a:ext cx="515630" cy="392523"/>
          </a:xfrm>
          <a:custGeom>
            <a:avLst/>
            <a:gdLst/>
            <a:ahLst/>
            <a:cxnLst/>
            <a:rect l="l" t="t" r="r" b="b"/>
            <a:pathLst>
              <a:path w="515630" h="392523">
                <a:moveTo>
                  <a:pt x="0" y="0"/>
                </a:moveTo>
                <a:lnTo>
                  <a:pt x="515630" y="0"/>
                </a:lnTo>
                <a:lnTo>
                  <a:pt x="515630" y="392523"/>
                </a:lnTo>
                <a:lnTo>
                  <a:pt x="0" y="39252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2" name="Freeform 32"/>
          <p:cNvSpPr/>
          <p:nvPr/>
        </p:nvSpPr>
        <p:spPr>
          <a:xfrm>
            <a:off x="6675128" y="4340300"/>
            <a:ext cx="585295" cy="429460"/>
          </a:xfrm>
          <a:custGeom>
            <a:avLst/>
            <a:gdLst/>
            <a:ahLst/>
            <a:cxnLst/>
            <a:rect l="l" t="t" r="r" b="b"/>
            <a:pathLst>
              <a:path w="585295" h="429460">
                <a:moveTo>
                  <a:pt x="0" y="0"/>
                </a:moveTo>
                <a:lnTo>
                  <a:pt x="585295" y="0"/>
                </a:lnTo>
                <a:lnTo>
                  <a:pt x="585295" y="429460"/>
                </a:lnTo>
                <a:lnTo>
                  <a:pt x="0" y="42946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3" name="Freeform 33"/>
          <p:cNvSpPr/>
          <p:nvPr/>
        </p:nvSpPr>
        <p:spPr>
          <a:xfrm>
            <a:off x="13293377" y="6828674"/>
            <a:ext cx="541052" cy="429460"/>
          </a:xfrm>
          <a:custGeom>
            <a:avLst/>
            <a:gdLst/>
            <a:ahLst/>
            <a:cxnLst/>
            <a:rect l="l" t="t" r="r" b="b"/>
            <a:pathLst>
              <a:path w="541052" h="429460">
                <a:moveTo>
                  <a:pt x="0" y="0"/>
                </a:moveTo>
                <a:lnTo>
                  <a:pt x="541052" y="0"/>
                </a:lnTo>
                <a:lnTo>
                  <a:pt x="541052" y="429460"/>
                </a:lnTo>
                <a:lnTo>
                  <a:pt x="0" y="42946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4" name="Freeform 34"/>
          <p:cNvSpPr/>
          <p:nvPr/>
        </p:nvSpPr>
        <p:spPr>
          <a:xfrm>
            <a:off x="13245126" y="4340300"/>
            <a:ext cx="536825" cy="429460"/>
          </a:xfrm>
          <a:custGeom>
            <a:avLst/>
            <a:gdLst/>
            <a:ahLst/>
            <a:cxnLst/>
            <a:rect l="l" t="t" r="r" b="b"/>
            <a:pathLst>
              <a:path w="536825" h="429460">
                <a:moveTo>
                  <a:pt x="0" y="0"/>
                </a:moveTo>
                <a:lnTo>
                  <a:pt x="536825" y="0"/>
                </a:lnTo>
                <a:lnTo>
                  <a:pt x="536825" y="429460"/>
                </a:lnTo>
                <a:lnTo>
                  <a:pt x="0" y="42946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5" name="Freeform 35"/>
          <p:cNvSpPr/>
          <p:nvPr/>
        </p:nvSpPr>
        <p:spPr>
          <a:xfrm>
            <a:off x="16333603" y="6624728"/>
            <a:ext cx="706931" cy="429460"/>
          </a:xfrm>
          <a:custGeom>
            <a:avLst/>
            <a:gdLst/>
            <a:ahLst/>
            <a:cxnLst/>
            <a:rect l="l" t="t" r="r" b="b"/>
            <a:pathLst>
              <a:path w="706931" h="429460">
                <a:moveTo>
                  <a:pt x="0" y="0"/>
                </a:moveTo>
                <a:lnTo>
                  <a:pt x="706931" y="0"/>
                </a:lnTo>
                <a:lnTo>
                  <a:pt x="706931" y="429460"/>
                </a:lnTo>
                <a:lnTo>
                  <a:pt x="0" y="42946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6" name="Freeform 36"/>
          <p:cNvSpPr/>
          <p:nvPr/>
        </p:nvSpPr>
        <p:spPr>
          <a:xfrm>
            <a:off x="8353588" y="6624728"/>
            <a:ext cx="532664" cy="429460"/>
          </a:xfrm>
          <a:custGeom>
            <a:avLst/>
            <a:gdLst/>
            <a:ahLst/>
            <a:cxnLst/>
            <a:rect l="l" t="t" r="r" b="b"/>
            <a:pathLst>
              <a:path w="532664" h="429460">
                <a:moveTo>
                  <a:pt x="0" y="0"/>
                </a:moveTo>
                <a:lnTo>
                  <a:pt x="532664" y="0"/>
                </a:lnTo>
                <a:lnTo>
                  <a:pt x="532664" y="429460"/>
                </a:lnTo>
                <a:lnTo>
                  <a:pt x="0" y="42946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7" name="Freeform 37"/>
          <p:cNvSpPr/>
          <p:nvPr/>
        </p:nvSpPr>
        <p:spPr>
          <a:xfrm>
            <a:off x="10111018" y="4340300"/>
            <a:ext cx="407987" cy="429460"/>
          </a:xfrm>
          <a:custGeom>
            <a:avLst/>
            <a:gdLst/>
            <a:ahLst/>
            <a:cxnLst/>
            <a:rect l="l" t="t" r="r" b="b"/>
            <a:pathLst>
              <a:path w="407987" h="429460">
                <a:moveTo>
                  <a:pt x="0" y="0"/>
                </a:moveTo>
                <a:lnTo>
                  <a:pt x="407987" y="0"/>
                </a:lnTo>
                <a:lnTo>
                  <a:pt x="407987" y="429460"/>
                </a:lnTo>
                <a:lnTo>
                  <a:pt x="0" y="429460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38" name="Group 38"/>
          <p:cNvGrpSpPr/>
          <p:nvPr/>
        </p:nvGrpSpPr>
        <p:grpSpPr>
          <a:xfrm>
            <a:off x="14063029" y="888104"/>
            <a:ext cx="1598135" cy="631483"/>
            <a:chOff x="0" y="0"/>
            <a:chExt cx="406400" cy="160584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406400" cy="160584"/>
            </a:xfrm>
            <a:custGeom>
              <a:avLst/>
              <a:gdLst/>
              <a:ahLst/>
              <a:cxnLst/>
              <a:rect l="l" t="t" r="r" b="b"/>
              <a:pathLst>
                <a:path w="406400" h="160584">
                  <a:moveTo>
                    <a:pt x="24222" y="0"/>
                  </a:moveTo>
                  <a:lnTo>
                    <a:pt x="382178" y="0"/>
                  </a:lnTo>
                  <a:cubicBezTo>
                    <a:pt x="395556" y="0"/>
                    <a:pt x="406400" y="10844"/>
                    <a:pt x="406400" y="24222"/>
                  </a:cubicBezTo>
                  <a:lnTo>
                    <a:pt x="406400" y="136362"/>
                  </a:lnTo>
                  <a:cubicBezTo>
                    <a:pt x="406400" y="149740"/>
                    <a:pt x="395556" y="160584"/>
                    <a:pt x="382178" y="160584"/>
                  </a:cubicBezTo>
                  <a:lnTo>
                    <a:pt x="24222" y="160584"/>
                  </a:lnTo>
                  <a:cubicBezTo>
                    <a:pt x="10844" y="160584"/>
                    <a:pt x="0" y="149740"/>
                    <a:pt x="0" y="136362"/>
                  </a:cubicBezTo>
                  <a:lnTo>
                    <a:pt x="0" y="24222"/>
                  </a:lnTo>
                  <a:cubicBezTo>
                    <a:pt x="0" y="10844"/>
                    <a:pt x="10844" y="0"/>
                    <a:pt x="24222" y="0"/>
                  </a:cubicBez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r>
                <a:rPr lang="pt-BR" dirty="0"/>
                <a:t>             </a:t>
              </a:r>
            </a:p>
            <a:p>
              <a:r>
                <a:rPr lang="pt-BR" dirty="0"/>
                <a:t> 09/09/2024</a:t>
              </a:r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0" y="-38100"/>
              <a:ext cx="406400" cy="1986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23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41" name="Group 41"/>
          <p:cNvGrpSpPr/>
          <p:nvPr/>
        </p:nvGrpSpPr>
        <p:grpSpPr>
          <a:xfrm>
            <a:off x="15727840" y="888104"/>
            <a:ext cx="1531460" cy="631483"/>
            <a:chOff x="0" y="0"/>
            <a:chExt cx="389445" cy="160584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389445" cy="160584"/>
            </a:xfrm>
            <a:custGeom>
              <a:avLst/>
              <a:gdLst/>
              <a:ahLst/>
              <a:cxnLst/>
              <a:rect l="l" t="t" r="r" b="b"/>
              <a:pathLst>
                <a:path w="389445" h="160584">
                  <a:moveTo>
                    <a:pt x="25276" y="0"/>
                  </a:moveTo>
                  <a:lnTo>
                    <a:pt x="364169" y="0"/>
                  </a:lnTo>
                  <a:cubicBezTo>
                    <a:pt x="370872" y="0"/>
                    <a:pt x="377301" y="2663"/>
                    <a:pt x="382042" y="7403"/>
                  </a:cubicBezTo>
                  <a:cubicBezTo>
                    <a:pt x="386782" y="12143"/>
                    <a:pt x="389445" y="18573"/>
                    <a:pt x="389445" y="25276"/>
                  </a:cubicBezTo>
                  <a:lnTo>
                    <a:pt x="389445" y="135308"/>
                  </a:lnTo>
                  <a:cubicBezTo>
                    <a:pt x="389445" y="149267"/>
                    <a:pt x="378128" y="160584"/>
                    <a:pt x="364169" y="160584"/>
                  </a:cubicBezTo>
                  <a:lnTo>
                    <a:pt x="25276" y="160584"/>
                  </a:lnTo>
                  <a:cubicBezTo>
                    <a:pt x="11317" y="160584"/>
                    <a:pt x="0" y="149267"/>
                    <a:pt x="0" y="135308"/>
                  </a:cubicBezTo>
                  <a:lnTo>
                    <a:pt x="0" y="25276"/>
                  </a:lnTo>
                  <a:cubicBezTo>
                    <a:pt x="0" y="11317"/>
                    <a:pt x="11317" y="0"/>
                    <a:pt x="25276" y="0"/>
                  </a:cubicBez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pt-BR" dirty="0"/>
            </a:p>
            <a:p>
              <a:r>
                <a:rPr lang="pt-BR" dirty="0"/>
                <a:t>  1</a:t>
              </a:r>
            </a:p>
          </p:txBody>
        </p:sp>
        <p:sp>
          <p:nvSpPr>
            <p:cNvPr id="43" name="TextBox 43"/>
            <p:cNvSpPr txBox="1"/>
            <p:nvPr/>
          </p:nvSpPr>
          <p:spPr>
            <a:xfrm>
              <a:off x="0" y="-38100"/>
              <a:ext cx="389445" cy="1986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239"/>
                </a:lnSpc>
                <a:spcBef>
                  <a:spcPct val="0"/>
                </a:spcBef>
              </a:pPr>
              <a:endParaRPr dirty="0"/>
            </a:p>
          </p:txBody>
        </p:sp>
      </p:grpSp>
      <p:sp>
        <p:nvSpPr>
          <p:cNvPr id="44" name="TextBox 44"/>
          <p:cNvSpPr txBox="1"/>
          <p:nvPr/>
        </p:nvSpPr>
        <p:spPr>
          <a:xfrm>
            <a:off x="1350260" y="1814863"/>
            <a:ext cx="1708298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2F375D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PROBLEMA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1135433" y="502404"/>
            <a:ext cx="12698996" cy="938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08"/>
              </a:lnSpc>
              <a:spcBef>
                <a:spcPct val="0"/>
              </a:spcBef>
            </a:pPr>
            <a:r>
              <a:rPr lang="en-US" sz="5434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LEAN CANVAS - MODELO DE NEGÓCIO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1350260" y="7524834"/>
            <a:ext cx="3106989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2F375D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ESTRUTURA DE CUSTOS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9504542" y="7524834"/>
            <a:ext cx="2519770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2F375D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FONTES DE RECEITA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4608842" y="1814863"/>
            <a:ext cx="1708298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2F375D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SOLUÇÃO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4390946" y="5060686"/>
            <a:ext cx="1842803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239"/>
              </a:lnSpc>
              <a:spcBef>
                <a:spcPct val="0"/>
              </a:spcBef>
            </a:pPr>
            <a:r>
              <a:rPr lang="en-US" sz="1599" dirty="0">
                <a:solidFill>
                  <a:srgbClr val="2F375D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MÉTRICAS CHAVE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7871788" y="1814863"/>
            <a:ext cx="2417992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2F375D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PROPOSTA DE VALOR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11074610" y="1814863"/>
            <a:ext cx="2707341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2F375D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VANTAGEM COMPETTITIVA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9468343" y="5105400"/>
            <a:ext cx="1273792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2F375D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CANAIS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14335374" y="1814863"/>
            <a:ext cx="2651581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2F375D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SEGUIMENTO DE CLIENTES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14216593" y="1013522"/>
            <a:ext cx="1280957" cy="1676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20"/>
              </a:lnSpc>
            </a:pPr>
            <a:r>
              <a:rPr lang="en-US" sz="1200" dirty="0">
                <a:solidFill>
                  <a:srgbClr val="2F375D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DATA  </a:t>
            </a:r>
          </a:p>
        </p:txBody>
      </p:sp>
      <p:sp>
        <p:nvSpPr>
          <p:cNvPr id="55" name="TextBox 55"/>
          <p:cNvSpPr txBox="1"/>
          <p:nvPr/>
        </p:nvSpPr>
        <p:spPr>
          <a:xfrm>
            <a:off x="15849891" y="1013522"/>
            <a:ext cx="1280957" cy="1676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20"/>
              </a:lnSpc>
            </a:pPr>
            <a:r>
              <a:rPr lang="en-US" sz="1200">
                <a:solidFill>
                  <a:srgbClr val="2F375D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VERSÃO</a:t>
            </a:r>
          </a:p>
        </p:txBody>
      </p:sp>
      <p:sp>
        <p:nvSpPr>
          <p:cNvPr id="56" name="TextBox 56"/>
          <p:cNvSpPr txBox="1"/>
          <p:nvPr/>
        </p:nvSpPr>
        <p:spPr>
          <a:xfrm>
            <a:off x="1135433" y="9353550"/>
            <a:ext cx="3089538" cy="315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68"/>
              </a:lnSpc>
              <a:spcBef>
                <a:spcPct val="0"/>
              </a:spcBef>
            </a:pPr>
            <a:r>
              <a:rPr lang="en-US" sz="1834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BUSINESS MODEL CANVAS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57482" y="1560468"/>
            <a:ext cx="7846202" cy="7603177"/>
            <a:chOff x="0" y="0"/>
            <a:chExt cx="2066489" cy="200248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066490" cy="2002483"/>
            </a:xfrm>
            <a:custGeom>
              <a:avLst/>
              <a:gdLst/>
              <a:ahLst/>
              <a:cxnLst/>
              <a:rect l="l" t="t" r="r" b="b"/>
              <a:pathLst>
                <a:path w="2066490" h="2002483">
                  <a:moveTo>
                    <a:pt x="0" y="0"/>
                  </a:moveTo>
                  <a:lnTo>
                    <a:pt x="2066490" y="0"/>
                  </a:lnTo>
                  <a:lnTo>
                    <a:pt x="2066490" y="2002483"/>
                  </a:lnTo>
                  <a:lnTo>
                    <a:pt x="0" y="200248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2066489" cy="20786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61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624852" y="1474286"/>
            <a:ext cx="7778482" cy="7778482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61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 rot="-5400000">
            <a:off x="-3061877" y="5228941"/>
            <a:ext cx="7638717" cy="222217"/>
          </a:xfrm>
          <a:custGeom>
            <a:avLst/>
            <a:gdLst/>
            <a:ahLst/>
            <a:cxnLst/>
            <a:rect l="l" t="t" r="r" b="b"/>
            <a:pathLst>
              <a:path w="7638717" h="222217">
                <a:moveTo>
                  <a:pt x="0" y="0"/>
                </a:moveTo>
                <a:lnTo>
                  <a:pt x="7638717" y="0"/>
                </a:lnTo>
                <a:lnTo>
                  <a:pt x="7638717" y="222217"/>
                </a:lnTo>
                <a:lnTo>
                  <a:pt x="0" y="2222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9" name="Freeform 9"/>
          <p:cNvSpPr/>
          <p:nvPr/>
        </p:nvSpPr>
        <p:spPr>
          <a:xfrm>
            <a:off x="4950684" y="5210799"/>
            <a:ext cx="3653000" cy="189311"/>
          </a:xfrm>
          <a:custGeom>
            <a:avLst/>
            <a:gdLst/>
            <a:ahLst/>
            <a:cxnLst/>
            <a:rect l="l" t="t" r="r" b="b"/>
            <a:pathLst>
              <a:path w="3653000" h="189311">
                <a:moveTo>
                  <a:pt x="0" y="0"/>
                </a:moveTo>
                <a:lnTo>
                  <a:pt x="3653000" y="0"/>
                </a:lnTo>
                <a:lnTo>
                  <a:pt x="3653000" y="189311"/>
                </a:lnTo>
                <a:lnTo>
                  <a:pt x="0" y="1893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r="-78142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0" name="Freeform 10"/>
          <p:cNvSpPr/>
          <p:nvPr/>
        </p:nvSpPr>
        <p:spPr>
          <a:xfrm flipH="1">
            <a:off x="757482" y="9068989"/>
            <a:ext cx="6507553" cy="189311"/>
          </a:xfrm>
          <a:custGeom>
            <a:avLst/>
            <a:gdLst/>
            <a:ahLst/>
            <a:cxnLst/>
            <a:rect l="l" t="t" r="r" b="b"/>
            <a:pathLst>
              <a:path w="6507553" h="189311">
                <a:moveTo>
                  <a:pt x="6507552" y="0"/>
                </a:moveTo>
                <a:lnTo>
                  <a:pt x="0" y="0"/>
                </a:lnTo>
                <a:lnTo>
                  <a:pt x="0" y="189311"/>
                </a:lnTo>
                <a:lnTo>
                  <a:pt x="6507552" y="189311"/>
                </a:lnTo>
                <a:lnTo>
                  <a:pt x="650755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1" name="Freeform 11"/>
          <p:cNvSpPr/>
          <p:nvPr/>
        </p:nvSpPr>
        <p:spPr>
          <a:xfrm>
            <a:off x="6716838" y="9060516"/>
            <a:ext cx="1957036" cy="189311"/>
          </a:xfrm>
          <a:custGeom>
            <a:avLst/>
            <a:gdLst/>
            <a:ahLst/>
            <a:cxnLst/>
            <a:rect l="l" t="t" r="r" b="b"/>
            <a:pathLst>
              <a:path w="1957036" h="189311">
                <a:moveTo>
                  <a:pt x="0" y="0"/>
                </a:moveTo>
                <a:lnTo>
                  <a:pt x="1957036" y="0"/>
                </a:lnTo>
                <a:lnTo>
                  <a:pt x="1957036" y="189311"/>
                </a:lnTo>
                <a:lnTo>
                  <a:pt x="0" y="1893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r="-232520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2" name="Freeform 12"/>
          <p:cNvSpPr/>
          <p:nvPr/>
        </p:nvSpPr>
        <p:spPr>
          <a:xfrm rot="-2537400">
            <a:off x="51921" y="7140631"/>
            <a:ext cx="5568917" cy="162005"/>
          </a:xfrm>
          <a:custGeom>
            <a:avLst/>
            <a:gdLst/>
            <a:ahLst/>
            <a:cxnLst/>
            <a:rect l="l" t="t" r="r" b="b"/>
            <a:pathLst>
              <a:path w="5568917" h="162005">
                <a:moveTo>
                  <a:pt x="0" y="0"/>
                </a:moveTo>
                <a:lnTo>
                  <a:pt x="5568917" y="0"/>
                </a:lnTo>
                <a:lnTo>
                  <a:pt x="5568917" y="162005"/>
                </a:lnTo>
                <a:lnTo>
                  <a:pt x="0" y="1620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3" name="Freeform 13"/>
          <p:cNvSpPr/>
          <p:nvPr/>
        </p:nvSpPr>
        <p:spPr>
          <a:xfrm rot="-8363595" flipH="1">
            <a:off x="21927" y="3369280"/>
            <a:ext cx="5628904" cy="163750"/>
          </a:xfrm>
          <a:custGeom>
            <a:avLst/>
            <a:gdLst/>
            <a:ahLst/>
            <a:cxnLst/>
            <a:rect l="l" t="t" r="r" b="b"/>
            <a:pathLst>
              <a:path w="5628904" h="163750">
                <a:moveTo>
                  <a:pt x="5628905" y="0"/>
                </a:moveTo>
                <a:lnTo>
                  <a:pt x="0" y="0"/>
                </a:lnTo>
                <a:lnTo>
                  <a:pt x="0" y="163749"/>
                </a:lnTo>
                <a:lnTo>
                  <a:pt x="5628905" y="163749"/>
                </a:lnTo>
                <a:lnTo>
                  <a:pt x="5628905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4" name="Freeform 14"/>
          <p:cNvSpPr/>
          <p:nvPr/>
        </p:nvSpPr>
        <p:spPr>
          <a:xfrm rot="-5400000">
            <a:off x="4822974" y="5319359"/>
            <a:ext cx="7638717" cy="222217"/>
          </a:xfrm>
          <a:custGeom>
            <a:avLst/>
            <a:gdLst/>
            <a:ahLst/>
            <a:cxnLst/>
            <a:rect l="l" t="t" r="r" b="b"/>
            <a:pathLst>
              <a:path w="7638717" h="222217">
                <a:moveTo>
                  <a:pt x="0" y="0"/>
                </a:moveTo>
                <a:lnTo>
                  <a:pt x="7638717" y="0"/>
                </a:lnTo>
                <a:lnTo>
                  <a:pt x="7638717" y="222218"/>
                </a:lnTo>
                <a:lnTo>
                  <a:pt x="0" y="2222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5" name="Freeform 15"/>
          <p:cNvSpPr/>
          <p:nvPr/>
        </p:nvSpPr>
        <p:spPr>
          <a:xfrm rot="-10800000" flipH="1">
            <a:off x="2153066" y="1465812"/>
            <a:ext cx="6507553" cy="189311"/>
          </a:xfrm>
          <a:custGeom>
            <a:avLst/>
            <a:gdLst/>
            <a:ahLst/>
            <a:cxnLst/>
            <a:rect l="l" t="t" r="r" b="b"/>
            <a:pathLst>
              <a:path w="6507553" h="189311">
                <a:moveTo>
                  <a:pt x="6507552" y="0"/>
                </a:moveTo>
                <a:lnTo>
                  <a:pt x="0" y="0"/>
                </a:lnTo>
                <a:lnTo>
                  <a:pt x="0" y="189311"/>
                </a:lnTo>
                <a:lnTo>
                  <a:pt x="6507552" y="189311"/>
                </a:lnTo>
                <a:lnTo>
                  <a:pt x="650755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6" name="Freeform 16"/>
          <p:cNvSpPr/>
          <p:nvPr/>
        </p:nvSpPr>
        <p:spPr>
          <a:xfrm rot="-10800000">
            <a:off x="690852" y="1474286"/>
            <a:ext cx="2010410" cy="189311"/>
          </a:xfrm>
          <a:custGeom>
            <a:avLst/>
            <a:gdLst/>
            <a:ahLst/>
            <a:cxnLst/>
            <a:rect l="l" t="t" r="r" b="b"/>
            <a:pathLst>
              <a:path w="2010410" h="189311">
                <a:moveTo>
                  <a:pt x="0" y="0"/>
                </a:moveTo>
                <a:lnTo>
                  <a:pt x="2010410" y="0"/>
                </a:lnTo>
                <a:lnTo>
                  <a:pt x="2010410" y="189310"/>
                </a:lnTo>
                <a:lnTo>
                  <a:pt x="0" y="1893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r="-223692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7" name="TextBox 17"/>
          <p:cNvSpPr txBox="1"/>
          <p:nvPr/>
        </p:nvSpPr>
        <p:spPr>
          <a:xfrm>
            <a:off x="560648" y="426273"/>
            <a:ext cx="14089855" cy="10395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110"/>
              </a:lnSpc>
            </a:pPr>
            <a:r>
              <a:rPr lang="en-US" sz="6758" dirty="0">
                <a:solidFill>
                  <a:srgbClr val="343434"/>
                </a:solidFill>
                <a:latin typeface="Now Heavy"/>
                <a:ea typeface="Now Heavy"/>
                <a:cs typeface="Now Heavy"/>
                <a:sym typeface="Now Heavy"/>
              </a:rPr>
              <a:t>Canvas de </a:t>
            </a:r>
            <a:r>
              <a:rPr lang="en-US" sz="6758" dirty="0" err="1">
                <a:solidFill>
                  <a:srgbClr val="343434"/>
                </a:solidFill>
                <a:latin typeface="Now Heavy"/>
                <a:ea typeface="Now Heavy"/>
                <a:cs typeface="Now Heavy"/>
                <a:sym typeface="Now Heavy"/>
              </a:rPr>
              <a:t>Proposta</a:t>
            </a:r>
            <a:r>
              <a:rPr lang="en-US" sz="6758" dirty="0">
                <a:solidFill>
                  <a:srgbClr val="343434"/>
                </a:solidFill>
                <a:latin typeface="Now Heavy"/>
                <a:ea typeface="Now Heavy"/>
                <a:cs typeface="Now Heavy"/>
                <a:sym typeface="Now Heavy"/>
              </a:rPr>
              <a:t> de Valor</a:t>
            </a:r>
          </a:p>
        </p:txBody>
      </p:sp>
      <p:sp>
        <p:nvSpPr>
          <p:cNvPr id="18" name="Freeform 18"/>
          <p:cNvSpPr/>
          <p:nvPr/>
        </p:nvSpPr>
        <p:spPr>
          <a:xfrm rot="-2606347">
            <a:off x="9543480" y="1261648"/>
            <a:ext cx="8081390" cy="8125712"/>
          </a:xfrm>
          <a:custGeom>
            <a:avLst/>
            <a:gdLst/>
            <a:ahLst/>
            <a:cxnLst/>
            <a:rect l="l" t="t" r="r" b="b"/>
            <a:pathLst>
              <a:path w="8081390" h="8125712">
                <a:moveTo>
                  <a:pt x="0" y="0"/>
                </a:moveTo>
                <a:lnTo>
                  <a:pt x="8081390" y="0"/>
                </a:lnTo>
                <a:lnTo>
                  <a:pt x="8081390" y="8125712"/>
                </a:lnTo>
                <a:lnTo>
                  <a:pt x="0" y="81257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9" name="Freeform 19"/>
          <p:cNvSpPr/>
          <p:nvPr/>
        </p:nvSpPr>
        <p:spPr>
          <a:xfrm>
            <a:off x="12089859" y="8474619"/>
            <a:ext cx="2848468" cy="569694"/>
          </a:xfrm>
          <a:custGeom>
            <a:avLst/>
            <a:gdLst/>
            <a:ahLst/>
            <a:cxnLst/>
            <a:rect l="l" t="t" r="r" b="b"/>
            <a:pathLst>
              <a:path w="2848468" h="569694">
                <a:moveTo>
                  <a:pt x="0" y="0"/>
                </a:moveTo>
                <a:lnTo>
                  <a:pt x="2848468" y="0"/>
                </a:lnTo>
                <a:lnTo>
                  <a:pt x="2848468" y="569694"/>
                </a:lnTo>
                <a:lnTo>
                  <a:pt x="0" y="56969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0" name="Freeform 20"/>
          <p:cNvSpPr/>
          <p:nvPr/>
        </p:nvSpPr>
        <p:spPr>
          <a:xfrm>
            <a:off x="11829353" y="1629813"/>
            <a:ext cx="2821150" cy="564230"/>
          </a:xfrm>
          <a:custGeom>
            <a:avLst/>
            <a:gdLst/>
            <a:ahLst/>
            <a:cxnLst/>
            <a:rect l="l" t="t" r="r" b="b"/>
            <a:pathLst>
              <a:path w="2821150" h="564230">
                <a:moveTo>
                  <a:pt x="0" y="0"/>
                </a:moveTo>
                <a:lnTo>
                  <a:pt x="2821150" y="0"/>
                </a:lnTo>
                <a:lnTo>
                  <a:pt x="2821150" y="564230"/>
                </a:lnTo>
                <a:lnTo>
                  <a:pt x="0" y="56423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1" name="Freeform 21"/>
          <p:cNvSpPr/>
          <p:nvPr/>
        </p:nvSpPr>
        <p:spPr>
          <a:xfrm rot="-10800000">
            <a:off x="9473352" y="5173703"/>
            <a:ext cx="3798677" cy="228225"/>
          </a:xfrm>
          <a:custGeom>
            <a:avLst/>
            <a:gdLst/>
            <a:ahLst/>
            <a:cxnLst/>
            <a:rect l="l" t="t" r="r" b="b"/>
            <a:pathLst>
              <a:path w="3798677" h="228225">
                <a:moveTo>
                  <a:pt x="0" y="0"/>
                </a:moveTo>
                <a:lnTo>
                  <a:pt x="3798678" y="0"/>
                </a:lnTo>
                <a:lnTo>
                  <a:pt x="3798678" y="228225"/>
                </a:lnTo>
                <a:lnTo>
                  <a:pt x="0" y="2282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r="-106525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2" name="Freeform 22"/>
          <p:cNvSpPr/>
          <p:nvPr/>
        </p:nvSpPr>
        <p:spPr>
          <a:xfrm rot="-3355658">
            <a:off x="12324328" y="3578167"/>
            <a:ext cx="3953871" cy="115022"/>
          </a:xfrm>
          <a:custGeom>
            <a:avLst/>
            <a:gdLst/>
            <a:ahLst/>
            <a:cxnLst/>
            <a:rect l="l" t="t" r="r" b="b"/>
            <a:pathLst>
              <a:path w="3953871" h="115022">
                <a:moveTo>
                  <a:pt x="0" y="0"/>
                </a:moveTo>
                <a:lnTo>
                  <a:pt x="3953870" y="0"/>
                </a:lnTo>
                <a:lnTo>
                  <a:pt x="3953870" y="115022"/>
                </a:lnTo>
                <a:lnTo>
                  <a:pt x="0" y="1150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3" name="Freeform 23"/>
          <p:cNvSpPr/>
          <p:nvPr/>
        </p:nvSpPr>
        <p:spPr>
          <a:xfrm rot="3216589" flipH="1">
            <a:off x="12308997" y="6879729"/>
            <a:ext cx="4196725" cy="122087"/>
          </a:xfrm>
          <a:custGeom>
            <a:avLst/>
            <a:gdLst/>
            <a:ahLst/>
            <a:cxnLst/>
            <a:rect l="l" t="t" r="r" b="b"/>
            <a:pathLst>
              <a:path w="4196725" h="122087">
                <a:moveTo>
                  <a:pt x="4196725" y="0"/>
                </a:moveTo>
                <a:lnTo>
                  <a:pt x="0" y="0"/>
                </a:lnTo>
                <a:lnTo>
                  <a:pt x="0" y="122086"/>
                </a:lnTo>
                <a:lnTo>
                  <a:pt x="4196725" y="122086"/>
                </a:lnTo>
                <a:lnTo>
                  <a:pt x="4196725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4" name="Freeform 24"/>
          <p:cNvSpPr/>
          <p:nvPr/>
        </p:nvSpPr>
        <p:spPr>
          <a:xfrm>
            <a:off x="5026386" y="1663596"/>
            <a:ext cx="3288458" cy="705524"/>
          </a:xfrm>
          <a:custGeom>
            <a:avLst/>
            <a:gdLst/>
            <a:ahLst/>
            <a:cxnLst/>
            <a:rect l="l" t="t" r="r" b="b"/>
            <a:pathLst>
              <a:path w="3288458" h="705524">
                <a:moveTo>
                  <a:pt x="0" y="0"/>
                </a:moveTo>
                <a:lnTo>
                  <a:pt x="3288458" y="0"/>
                </a:lnTo>
                <a:lnTo>
                  <a:pt x="3288458" y="705524"/>
                </a:lnTo>
                <a:lnTo>
                  <a:pt x="0" y="70552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5" name="Freeform 25"/>
          <p:cNvSpPr/>
          <p:nvPr/>
        </p:nvSpPr>
        <p:spPr>
          <a:xfrm>
            <a:off x="5272996" y="8419599"/>
            <a:ext cx="2959664" cy="624714"/>
          </a:xfrm>
          <a:custGeom>
            <a:avLst/>
            <a:gdLst/>
            <a:ahLst/>
            <a:cxnLst/>
            <a:rect l="l" t="t" r="r" b="b"/>
            <a:pathLst>
              <a:path w="2959664" h="624714">
                <a:moveTo>
                  <a:pt x="0" y="0"/>
                </a:moveTo>
                <a:lnTo>
                  <a:pt x="2959664" y="0"/>
                </a:lnTo>
                <a:lnTo>
                  <a:pt x="2959664" y="624714"/>
                </a:lnTo>
                <a:lnTo>
                  <a:pt x="0" y="62471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b="-42990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6" name="Freeform 26"/>
          <p:cNvSpPr/>
          <p:nvPr/>
        </p:nvSpPr>
        <p:spPr>
          <a:xfrm rot="-5400000">
            <a:off x="-955074" y="5204705"/>
            <a:ext cx="4138997" cy="451527"/>
          </a:xfrm>
          <a:custGeom>
            <a:avLst/>
            <a:gdLst/>
            <a:ahLst/>
            <a:cxnLst/>
            <a:rect l="l" t="t" r="r" b="b"/>
            <a:pathLst>
              <a:path w="4138997" h="451527">
                <a:moveTo>
                  <a:pt x="0" y="0"/>
                </a:moveTo>
                <a:lnTo>
                  <a:pt x="4138998" y="0"/>
                </a:lnTo>
                <a:lnTo>
                  <a:pt x="4138998" y="451526"/>
                </a:lnTo>
                <a:lnTo>
                  <a:pt x="0" y="45152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7" name="Freeform 27"/>
          <p:cNvSpPr/>
          <p:nvPr/>
        </p:nvSpPr>
        <p:spPr>
          <a:xfrm rot="5400000">
            <a:off x="16186235" y="5054341"/>
            <a:ext cx="2901705" cy="467508"/>
          </a:xfrm>
          <a:custGeom>
            <a:avLst/>
            <a:gdLst/>
            <a:ahLst/>
            <a:cxnLst/>
            <a:rect l="l" t="t" r="r" b="b"/>
            <a:pathLst>
              <a:path w="2901705" h="467508">
                <a:moveTo>
                  <a:pt x="0" y="0"/>
                </a:moveTo>
                <a:lnTo>
                  <a:pt x="2901705" y="0"/>
                </a:lnTo>
                <a:lnTo>
                  <a:pt x="2901705" y="467508"/>
                </a:lnTo>
                <a:lnTo>
                  <a:pt x="0" y="467508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r="-545" b="-88352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8" name="Freeform 28"/>
          <p:cNvSpPr/>
          <p:nvPr/>
        </p:nvSpPr>
        <p:spPr>
          <a:xfrm rot="-5537558">
            <a:off x="16219442" y="5281267"/>
            <a:ext cx="1909744" cy="381949"/>
          </a:xfrm>
          <a:custGeom>
            <a:avLst/>
            <a:gdLst/>
            <a:ahLst/>
            <a:cxnLst/>
            <a:rect l="l" t="t" r="r" b="b"/>
            <a:pathLst>
              <a:path w="1909744" h="381949">
                <a:moveTo>
                  <a:pt x="0" y="0"/>
                </a:moveTo>
                <a:lnTo>
                  <a:pt x="1909744" y="0"/>
                </a:lnTo>
                <a:lnTo>
                  <a:pt x="1909744" y="381949"/>
                </a:lnTo>
                <a:lnTo>
                  <a:pt x="0" y="381949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9" name="Freeform 29"/>
          <p:cNvSpPr/>
          <p:nvPr/>
        </p:nvSpPr>
        <p:spPr>
          <a:xfrm>
            <a:off x="4011258" y="4468721"/>
            <a:ext cx="1475037" cy="1355190"/>
          </a:xfrm>
          <a:custGeom>
            <a:avLst/>
            <a:gdLst/>
            <a:ahLst/>
            <a:cxnLst/>
            <a:rect l="l" t="t" r="r" b="b"/>
            <a:pathLst>
              <a:path w="1475037" h="1355190">
                <a:moveTo>
                  <a:pt x="0" y="0"/>
                </a:moveTo>
                <a:lnTo>
                  <a:pt x="1475037" y="0"/>
                </a:lnTo>
                <a:lnTo>
                  <a:pt x="1475037" y="1355190"/>
                </a:lnTo>
                <a:lnTo>
                  <a:pt x="0" y="1355190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0" name="Freeform 30"/>
          <p:cNvSpPr/>
          <p:nvPr/>
        </p:nvSpPr>
        <p:spPr>
          <a:xfrm>
            <a:off x="12500606" y="4588188"/>
            <a:ext cx="1478645" cy="1399255"/>
          </a:xfrm>
          <a:custGeom>
            <a:avLst/>
            <a:gdLst/>
            <a:ahLst/>
            <a:cxnLst/>
            <a:rect l="l" t="t" r="r" b="b"/>
            <a:pathLst>
              <a:path w="1478645" h="1399255">
                <a:moveTo>
                  <a:pt x="0" y="0"/>
                </a:moveTo>
                <a:lnTo>
                  <a:pt x="1478645" y="0"/>
                </a:lnTo>
                <a:lnTo>
                  <a:pt x="1478645" y="1399255"/>
                </a:lnTo>
                <a:lnTo>
                  <a:pt x="0" y="1399255"/>
                </a:lnTo>
                <a:lnTo>
                  <a:pt x="0" y="0"/>
                </a:lnTo>
                <a:close/>
              </a:path>
            </a:pathLst>
          </a:custGeom>
          <a:blipFill>
            <a:blip r:embed="rId21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1" name="TextBox 31"/>
          <p:cNvSpPr txBox="1"/>
          <p:nvPr/>
        </p:nvSpPr>
        <p:spPr>
          <a:xfrm>
            <a:off x="4528716" y="1697120"/>
            <a:ext cx="3369480" cy="426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261"/>
              </a:lnSpc>
            </a:pPr>
            <a:r>
              <a:rPr lang="en-US" sz="2329" dirty="0" err="1">
                <a:solidFill>
                  <a:srgbClr val="2B3825"/>
                </a:solidFill>
                <a:latin typeface="AC Feel Free"/>
                <a:ea typeface="AC Feel Free"/>
                <a:cs typeface="AC Feel Free"/>
                <a:sym typeface="AC Feel Free"/>
              </a:rPr>
              <a:t>Criadores</a:t>
            </a:r>
            <a:r>
              <a:rPr lang="en-US" sz="2329" dirty="0">
                <a:solidFill>
                  <a:srgbClr val="2B3825"/>
                </a:solidFill>
                <a:latin typeface="AC Feel Free"/>
                <a:ea typeface="AC Feel Free"/>
                <a:cs typeface="AC Feel Free"/>
                <a:sym typeface="AC Feel Free"/>
              </a:rPr>
              <a:t> de </a:t>
            </a:r>
            <a:r>
              <a:rPr lang="en-US" sz="2329" dirty="0" err="1">
                <a:solidFill>
                  <a:srgbClr val="2B3825"/>
                </a:solidFill>
                <a:latin typeface="AC Feel Free"/>
                <a:ea typeface="AC Feel Free"/>
                <a:cs typeface="AC Feel Free"/>
                <a:sym typeface="AC Feel Free"/>
              </a:rPr>
              <a:t>ganho</a:t>
            </a:r>
            <a:endParaRPr lang="en-US" sz="2329" dirty="0">
              <a:solidFill>
                <a:srgbClr val="2B3825"/>
              </a:solidFill>
              <a:latin typeface="AC Feel Free"/>
              <a:ea typeface="AC Feel Free"/>
              <a:cs typeface="AC Feel Free"/>
              <a:sym typeface="AC Feel Free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4528716" y="8509747"/>
            <a:ext cx="3369480" cy="426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261"/>
              </a:lnSpc>
            </a:pPr>
            <a:r>
              <a:rPr lang="en-US" sz="2329">
                <a:solidFill>
                  <a:srgbClr val="2B3825"/>
                </a:solidFill>
                <a:latin typeface="AC Feel Free"/>
                <a:ea typeface="AC Feel Free"/>
                <a:cs typeface="AC Feel Free"/>
                <a:sym typeface="AC Feel Free"/>
              </a:rPr>
              <a:t>Aliviam as  dores</a:t>
            </a:r>
          </a:p>
        </p:txBody>
      </p:sp>
      <p:sp>
        <p:nvSpPr>
          <p:cNvPr id="33" name="TextBox 33"/>
          <p:cNvSpPr txBox="1"/>
          <p:nvPr/>
        </p:nvSpPr>
        <p:spPr>
          <a:xfrm rot="-5400000">
            <a:off x="-608415" y="5302834"/>
            <a:ext cx="3369480" cy="426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61"/>
              </a:lnSpc>
            </a:pPr>
            <a:r>
              <a:rPr lang="en-US" sz="2329">
                <a:solidFill>
                  <a:srgbClr val="2B3825"/>
                </a:solidFill>
                <a:latin typeface="AC Feel Free"/>
                <a:ea typeface="AC Feel Free"/>
                <a:cs typeface="AC Feel Free"/>
                <a:sym typeface="AC Feel Free"/>
              </a:rPr>
              <a:t>Produtos e Serviços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824772" y="9279114"/>
            <a:ext cx="7407888" cy="5297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07"/>
              </a:lnSpc>
            </a:pPr>
            <a:r>
              <a:rPr lang="en-US" sz="2862">
                <a:solidFill>
                  <a:srgbClr val="2B3825"/>
                </a:solidFill>
                <a:latin typeface="AC Feel Free"/>
                <a:ea typeface="AC Feel Free"/>
                <a:cs typeface="AC Feel Free"/>
                <a:sym typeface="AC Feel Free"/>
              </a:rPr>
              <a:t>Proposta de valor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0064601" y="9279114"/>
            <a:ext cx="7407888" cy="5297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07"/>
              </a:lnSpc>
            </a:pPr>
            <a:r>
              <a:rPr lang="en-US" sz="2862" dirty="0" err="1">
                <a:solidFill>
                  <a:srgbClr val="2B3825"/>
                </a:solidFill>
                <a:latin typeface="AC Feel Free"/>
                <a:ea typeface="AC Feel Free"/>
                <a:cs typeface="AC Feel Free"/>
                <a:sym typeface="AC Feel Free"/>
              </a:rPr>
              <a:t>Segmentos</a:t>
            </a:r>
            <a:r>
              <a:rPr lang="en-US" sz="2862" dirty="0">
                <a:solidFill>
                  <a:srgbClr val="2B3825"/>
                </a:solidFill>
                <a:latin typeface="AC Feel Free"/>
                <a:ea typeface="AC Feel Free"/>
                <a:cs typeface="AC Feel Free"/>
                <a:sym typeface="AC Feel Free"/>
              </a:rPr>
              <a:t> de </a:t>
            </a:r>
            <a:r>
              <a:rPr lang="en-US" sz="2862" dirty="0" err="1">
                <a:solidFill>
                  <a:srgbClr val="2B3825"/>
                </a:solidFill>
                <a:latin typeface="AC Feel Free"/>
                <a:ea typeface="AC Feel Free"/>
                <a:cs typeface="AC Feel Free"/>
                <a:sym typeface="AC Feel Free"/>
              </a:rPr>
              <a:t>clientes</a:t>
            </a:r>
            <a:endParaRPr lang="en-US" sz="2862" dirty="0">
              <a:solidFill>
                <a:srgbClr val="2B3825"/>
              </a:solidFill>
              <a:latin typeface="AC Feel Free"/>
              <a:ea typeface="AC Feel Free"/>
              <a:cs typeface="AC Feel Free"/>
              <a:sym typeface="AC Feel Free"/>
            </a:endParaRPr>
          </a:p>
        </p:txBody>
      </p:sp>
      <p:sp>
        <p:nvSpPr>
          <p:cNvPr id="36" name="TextBox 36"/>
          <p:cNvSpPr txBox="1"/>
          <p:nvPr/>
        </p:nvSpPr>
        <p:spPr>
          <a:xfrm>
            <a:off x="12003973" y="1752280"/>
            <a:ext cx="2471910" cy="3605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01"/>
              </a:lnSpc>
            </a:pPr>
            <a:r>
              <a:rPr lang="en-US" sz="1929">
                <a:solidFill>
                  <a:srgbClr val="2B3825"/>
                </a:solidFill>
                <a:latin typeface="AC Feel Free"/>
                <a:ea typeface="AC Feel Free"/>
                <a:cs typeface="AC Feel Free"/>
                <a:sym typeface="AC Feel Free"/>
              </a:rPr>
              <a:t>Ganhos do cliente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2937472" y="8407425"/>
            <a:ext cx="1662146" cy="6469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92"/>
              </a:lnSpc>
            </a:pPr>
            <a:r>
              <a:rPr lang="en-US" sz="1851">
                <a:solidFill>
                  <a:srgbClr val="2B3825"/>
                </a:solidFill>
                <a:latin typeface="AC Feel Free"/>
                <a:ea typeface="AC Feel Free"/>
                <a:cs typeface="AC Feel Free"/>
                <a:sym typeface="AC Feel Free"/>
              </a:rPr>
              <a:t>Dores do Cliente</a:t>
            </a:r>
          </a:p>
        </p:txBody>
      </p:sp>
      <p:sp>
        <p:nvSpPr>
          <p:cNvPr id="38" name="TextBox 38"/>
          <p:cNvSpPr txBox="1"/>
          <p:nvPr/>
        </p:nvSpPr>
        <p:spPr>
          <a:xfrm rot="5400000">
            <a:off x="15756694" y="4943964"/>
            <a:ext cx="3369480" cy="836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61"/>
              </a:lnSpc>
            </a:pPr>
            <a:r>
              <a:rPr lang="en-US" sz="2329">
                <a:solidFill>
                  <a:srgbClr val="2B3825"/>
                </a:solidFill>
                <a:latin typeface="AC Feel Free"/>
                <a:ea typeface="AC Feel Free"/>
                <a:cs typeface="AC Feel Free"/>
                <a:sym typeface="AC Feel Free"/>
              </a:rPr>
              <a:t>Tarefas do </a:t>
            </a:r>
          </a:p>
          <a:p>
            <a:pPr algn="ctr">
              <a:lnSpc>
                <a:spcPts val="3261"/>
              </a:lnSpc>
            </a:pPr>
            <a:r>
              <a:rPr lang="en-US" sz="2329">
                <a:solidFill>
                  <a:srgbClr val="2B3825"/>
                </a:solidFill>
                <a:latin typeface="AC Feel Free"/>
                <a:ea typeface="AC Feel Free"/>
                <a:cs typeface="AC Feel Free"/>
                <a:sym typeface="AC Feel Free"/>
              </a:rPr>
              <a:t>cliente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3659987" y="2449481"/>
            <a:ext cx="4859921" cy="19045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BR" sz="14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Nossa solução cria valor ao automatizar a gestão de estoque, fluxo de caixa e fornecedores, reduzindo erros e desperdícios. Oferece uma visão clara e em tempo real das operações, facilita o uso com uma interface intuitiva e tem um custo acessível, melhorando a eficiência e o controle das empresas.</a:t>
            </a:r>
            <a:endParaRPr lang="en-US" sz="140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0" name="TextBox 40"/>
          <p:cNvSpPr txBox="1"/>
          <p:nvPr/>
        </p:nvSpPr>
        <p:spPr>
          <a:xfrm>
            <a:off x="1398138" y="4136505"/>
            <a:ext cx="2517792" cy="25508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BR" sz="14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Nossa solução melhora a eficiência ao automatizar processos e reduzir erros, oferece controle em tempo real sobre estoque e finanças, é fácil de usar e tem um custo acessível para pequenas e médias empresas.</a:t>
            </a:r>
            <a:endParaRPr lang="en-US" sz="140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1" name="TextBox 41"/>
          <p:cNvSpPr txBox="1"/>
          <p:nvPr/>
        </p:nvSpPr>
        <p:spPr>
          <a:xfrm>
            <a:off x="4240674" y="6022059"/>
            <a:ext cx="4121127" cy="22277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BR" sz="14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Nossa solução resolve problemas ao automatizar a gestão de estoque, fluxo de caixa e fornecedores, reduzindo erros e melhorando o controle. Ela oferece uma visão clara e atualizada das operações, simplificando processos e evitando desperdícios e atrasos, tudo com facilidade de uso e custo acessível</a:t>
            </a:r>
            <a:endParaRPr lang="en-US" sz="140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2" name="TextBox 42"/>
          <p:cNvSpPr txBox="1"/>
          <p:nvPr/>
        </p:nvSpPr>
        <p:spPr>
          <a:xfrm rot="20611616">
            <a:off x="10506940" y="2475660"/>
            <a:ext cx="3479497" cy="23698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pt-BR" sz="1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Os ganhos do cliente com nossa solução incluem maior eficiência operacional através da automação de processos, redução de erros e desperdícios, e melhor controle sobre estoque e finanças. A plataforma oferece uma visão clara e em tempo real das operações, facilita a gestão diária com uma interface intuitiva e é acessível, proporcionando um excelente custo-benefício para pequenas e médias empresas.</a:t>
            </a:r>
            <a:endParaRPr lang="en-US" sz="140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3" name="TextBox 43"/>
          <p:cNvSpPr txBox="1"/>
          <p:nvPr/>
        </p:nvSpPr>
        <p:spPr>
          <a:xfrm>
            <a:off x="10242344" y="5939095"/>
            <a:ext cx="3552207" cy="22277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BR" sz="14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Os clientes enfrentam dificuldades em gerenciar o estoque, controlar o fluxo de caixa e coordenar com fornecedores, o que resulta em erros, desperdícios, visão financeira imprecisa e atrasos. Essas questões impactam a eficiência e a rentabilidade da empresa.</a:t>
            </a:r>
            <a:endParaRPr lang="en-US" sz="140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4" name="TextBox 44"/>
          <p:cNvSpPr txBox="1"/>
          <p:nvPr/>
        </p:nvSpPr>
        <p:spPr>
          <a:xfrm>
            <a:off x="14077165" y="4181393"/>
            <a:ext cx="2858857" cy="22277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BR" sz="14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Os clientes precisam gerenciar estoque, controlar o fluxo de caixa e coordenar com fornecedores. Nossa solução simplifica e automatiza essas tarefas, tornando o gerenciamento mais eficiente e menos trabalhoso.</a:t>
            </a:r>
            <a:endParaRPr lang="en-US" sz="140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9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95755" y="1885835"/>
            <a:ext cx="9300616" cy="6859813"/>
          </a:xfrm>
          <a:custGeom>
            <a:avLst/>
            <a:gdLst/>
            <a:ahLst/>
            <a:cxnLst/>
            <a:rect l="l" t="t" r="r" b="b"/>
            <a:pathLst>
              <a:path w="9300616" h="6859813">
                <a:moveTo>
                  <a:pt x="0" y="0"/>
                </a:moveTo>
                <a:lnTo>
                  <a:pt x="9300616" y="0"/>
                </a:lnTo>
                <a:lnTo>
                  <a:pt x="9300616" y="6859813"/>
                </a:lnTo>
                <a:lnTo>
                  <a:pt x="0" y="68598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TextBox 5"/>
          <p:cNvSpPr txBox="1"/>
          <p:nvPr/>
        </p:nvSpPr>
        <p:spPr>
          <a:xfrm>
            <a:off x="10160989" y="2805883"/>
            <a:ext cx="6350770" cy="7455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39"/>
              </a:lnSpc>
              <a:spcBef>
                <a:spcPct val="0"/>
              </a:spcBef>
            </a:pPr>
            <a:r>
              <a:rPr lang="en-US" sz="2799" spc="-69" dirty="0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TAM:  </a:t>
            </a:r>
            <a:r>
              <a:rPr lang="en-US" sz="2799" spc="-69" dirty="0" err="1">
                <a:solidFill>
                  <a:srgbClr val="000000"/>
                </a:solidFill>
                <a:latin typeface="Telegraf" panose="020B0604020202020204" charset="0"/>
                <a:ea typeface="Telegraf Bold"/>
                <a:cs typeface="Telegraf Bold"/>
                <a:sym typeface="Telegraf Bold"/>
              </a:rPr>
              <a:t>Qualquer</a:t>
            </a:r>
            <a:r>
              <a:rPr lang="en-US" sz="2799" spc="-69" dirty="0">
                <a:solidFill>
                  <a:srgbClr val="000000"/>
                </a:solidFill>
                <a:latin typeface="Telegraf" panose="020B0604020202020204" charset="0"/>
                <a:ea typeface="Telegraf Bold"/>
                <a:cs typeface="Telegraf Bold"/>
                <a:sym typeface="Telegraf Bold"/>
              </a:rPr>
              <a:t> </a:t>
            </a:r>
            <a:r>
              <a:rPr lang="en-US" sz="2799" spc="-69" dirty="0" err="1">
                <a:solidFill>
                  <a:srgbClr val="000000"/>
                </a:solidFill>
                <a:latin typeface="Telegraf" panose="020B0604020202020204" charset="0"/>
                <a:ea typeface="Telegraf Bold"/>
                <a:cs typeface="Telegraf Bold"/>
                <a:sym typeface="Telegraf Bold"/>
              </a:rPr>
              <a:t>pessoa</a:t>
            </a:r>
            <a:r>
              <a:rPr lang="en-US" sz="2799" spc="-69" dirty="0">
                <a:solidFill>
                  <a:srgbClr val="000000"/>
                </a:solidFill>
                <a:latin typeface="Telegraf" panose="020B0604020202020204" charset="0"/>
                <a:ea typeface="Telegraf Bold"/>
                <a:cs typeface="Telegraf Bold"/>
                <a:sym typeface="Telegraf Bold"/>
              </a:rPr>
              <a:t> </a:t>
            </a:r>
            <a:r>
              <a:rPr lang="en-US" sz="2799" spc="-69" dirty="0" err="1">
                <a:solidFill>
                  <a:srgbClr val="000000"/>
                </a:solidFill>
                <a:latin typeface="Telegraf" panose="020B0604020202020204" charset="0"/>
                <a:ea typeface="Telegraf Bold"/>
                <a:cs typeface="Telegraf Bold"/>
                <a:sym typeface="Telegraf Bold"/>
              </a:rPr>
              <a:t>pode</a:t>
            </a:r>
            <a:r>
              <a:rPr lang="en-US" sz="2799" spc="-69" dirty="0">
                <a:solidFill>
                  <a:srgbClr val="000000"/>
                </a:solidFill>
                <a:latin typeface="Telegraf" panose="020B0604020202020204" charset="0"/>
                <a:ea typeface="Telegraf Bold"/>
                <a:cs typeface="Telegraf Bold"/>
                <a:sym typeface="Telegraf Bold"/>
              </a:rPr>
              <a:t> utilizer </a:t>
            </a:r>
            <a:r>
              <a:rPr lang="en-US" sz="2799" spc="-69" dirty="0" err="1">
                <a:solidFill>
                  <a:srgbClr val="000000"/>
                </a:solidFill>
                <a:latin typeface="Telegraf" panose="020B0604020202020204" charset="0"/>
                <a:ea typeface="Telegraf Bold"/>
                <a:cs typeface="Telegraf Bold"/>
                <a:sym typeface="Telegraf Bold"/>
              </a:rPr>
              <a:t>nosso</a:t>
            </a:r>
            <a:r>
              <a:rPr lang="en-US" sz="2799" spc="-69" dirty="0">
                <a:solidFill>
                  <a:srgbClr val="000000"/>
                </a:solidFill>
                <a:latin typeface="Telegraf" panose="020B0604020202020204" charset="0"/>
                <a:ea typeface="Telegraf Bold"/>
                <a:cs typeface="Telegraf Bold"/>
                <a:sym typeface="Telegraf Bold"/>
              </a:rPr>
              <a:t> </a:t>
            </a:r>
            <a:r>
              <a:rPr lang="en-US" sz="2799" spc="-69" dirty="0" err="1">
                <a:solidFill>
                  <a:srgbClr val="000000"/>
                </a:solidFill>
                <a:latin typeface="Telegraf" panose="020B0604020202020204" charset="0"/>
                <a:ea typeface="Telegraf Bold"/>
                <a:cs typeface="Telegraf Bold"/>
                <a:sym typeface="Telegraf Bold"/>
              </a:rPr>
              <a:t>projeto</a:t>
            </a:r>
            <a:r>
              <a:rPr lang="en-US" sz="2799" spc="-69" dirty="0">
                <a:solidFill>
                  <a:srgbClr val="000000"/>
                </a:solidFill>
                <a:latin typeface="Telegraf" panose="020B0604020202020204" charset="0"/>
                <a:ea typeface="Telegraf Bold"/>
                <a:cs typeface="Telegraf Bold"/>
                <a:sym typeface="Telegraf Bold"/>
              </a:rPr>
              <a:t>.</a:t>
            </a:r>
            <a:endParaRPr lang="en-US" sz="2799" spc="-69" dirty="0">
              <a:solidFill>
                <a:srgbClr val="000000"/>
              </a:solidFill>
              <a:latin typeface="Telegraf" panose="020B0604020202020204" charset="0"/>
              <a:ea typeface="Telegraf"/>
              <a:cs typeface="Telegraf"/>
              <a:sym typeface="Telegraf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318901" y="4585035"/>
            <a:ext cx="5887164" cy="1117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39"/>
              </a:lnSpc>
              <a:spcBef>
                <a:spcPct val="0"/>
              </a:spcBef>
            </a:pPr>
            <a:r>
              <a:rPr lang="en-US" sz="2799" spc="-69" dirty="0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SAM: </a:t>
            </a:r>
            <a:r>
              <a:rPr lang="en-US" sz="2799" spc="-69" dirty="0" err="1">
                <a:solidFill>
                  <a:srgbClr val="000000"/>
                </a:solidFill>
                <a:latin typeface="Telegraf" panose="020B0604020202020204" charset="0"/>
                <a:ea typeface="Telegraf Bold"/>
                <a:cs typeface="Telegraf Bold"/>
                <a:sym typeface="Telegraf Bold"/>
              </a:rPr>
              <a:t>Todos</a:t>
            </a:r>
            <a:r>
              <a:rPr lang="en-US" sz="2799" spc="-69" dirty="0">
                <a:solidFill>
                  <a:srgbClr val="000000"/>
                </a:solidFill>
                <a:latin typeface="Telegraf" panose="020B0604020202020204" charset="0"/>
                <a:ea typeface="Telegraf Bold"/>
                <a:cs typeface="Telegraf Bold"/>
                <a:sym typeface="Telegraf Bold"/>
              </a:rPr>
              <a:t> </a:t>
            </a:r>
            <a:r>
              <a:rPr lang="en-US" sz="2799" spc="-69" dirty="0" err="1">
                <a:solidFill>
                  <a:srgbClr val="000000"/>
                </a:solidFill>
                <a:latin typeface="Telegraf" panose="020B0604020202020204" charset="0"/>
                <a:ea typeface="Telegraf Bold"/>
                <a:cs typeface="Telegraf Bold"/>
                <a:sym typeface="Telegraf Bold"/>
              </a:rPr>
              <a:t>podem</a:t>
            </a:r>
            <a:r>
              <a:rPr lang="en-US" sz="2799" spc="-69" dirty="0">
                <a:solidFill>
                  <a:srgbClr val="000000"/>
                </a:solidFill>
                <a:latin typeface="Telegraf" panose="020B0604020202020204" charset="0"/>
                <a:ea typeface="Telegraf Bold"/>
                <a:cs typeface="Telegraf Bold"/>
                <a:sym typeface="Telegraf Bold"/>
              </a:rPr>
              <a:t> ser </a:t>
            </a:r>
            <a:r>
              <a:rPr lang="en-US" sz="2799" spc="-69" dirty="0" err="1">
                <a:solidFill>
                  <a:srgbClr val="000000"/>
                </a:solidFill>
                <a:latin typeface="Telegraf" panose="020B0604020202020204" charset="0"/>
                <a:ea typeface="Telegraf Bold"/>
                <a:cs typeface="Telegraf Bold"/>
                <a:sym typeface="Telegraf Bold"/>
              </a:rPr>
              <a:t>atendidos</a:t>
            </a:r>
            <a:r>
              <a:rPr lang="en-US" sz="2799" spc="-69" dirty="0">
                <a:solidFill>
                  <a:srgbClr val="000000"/>
                </a:solidFill>
                <a:latin typeface="Telegraf" panose="020B0604020202020204" charset="0"/>
                <a:ea typeface="Telegraf Bold"/>
                <a:cs typeface="Telegraf Bold"/>
                <a:sym typeface="Telegraf Bold"/>
              </a:rPr>
              <a:t> com o </a:t>
            </a:r>
            <a:r>
              <a:rPr lang="en-US" sz="2799" spc="-69" dirty="0" err="1">
                <a:solidFill>
                  <a:srgbClr val="000000"/>
                </a:solidFill>
                <a:latin typeface="Telegraf" panose="020B0604020202020204" charset="0"/>
                <a:ea typeface="Telegraf Bold"/>
                <a:cs typeface="Telegraf Bold"/>
                <a:sym typeface="Telegraf Bold"/>
              </a:rPr>
              <a:t>nosso</a:t>
            </a:r>
            <a:r>
              <a:rPr lang="en-US" sz="2799" spc="-69" dirty="0">
                <a:solidFill>
                  <a:srgbClr val="000000"/>
                </a:solidFill>
                <a:latin typeface="Telegraf" panose="020B0604020202020204" charset="0"/>
                <a:ea typeface="Telegraf Bold"/>
                <a:cs typeface="Telegraf Bold"/>
                <a:sym typeface="Telegraf Bold"/>
              </a:rPr>
              <a:t> </a:t>
            </a:r>
            <a:r>
              <a:rPr lang="en-US" sz="2799" spc="-69" dirty="0" err="1">
                <a:solidFill>
                  <a:srgbClr val="000000"/>
                </a:solidFill>
                <a:latin typeface="Telegraf" panose="020B0604020202020204" charset="0"/>
                <a:ea typeface="Telegraf Bold"/>
                <a:cs typeface="Telegraf Bold"/>
                <a:sym typeface="Telegraf Bold"/>
              </a:rPr>
              <a:t>projeto</a:t>
            </a:r>
            <a:r>
              <a:rPr lang="en-US" sz="2799" spc="-69" dirty="0">
                <a:solidFill>
                  <a:srgbClr val="000000"/>
                </a:solidFill>
                <a:latin typeface="Telegraf" panose="020B0604020202020204" charset="0"/>
                <a:ea typeface="Telegraf Bold"/>
                <a:cs typeface="Telegraf Bold"/>
                <a:sym typeface="Telegraf Bold"/>
              </a:rPr>
              <a:t>, de </a:t>
            </a:r>
            <a:r>
              <a:rPr lang="en-US" sz="2799" spc="-69" dirty="0" err="1">
                <a:solidFill>
                  <a:srgbClr val="000000"/>
                </a:solidFill>
                <a:latin typeface="Telegraf" panose="020B0604020202020204" charset="0"/>
                <a:ea typeface="Telegraf Bold"/>
                <a:cs typeface="Telegraf Bold"/>
                <a:sym typeface="Telegraf Bold"/>
              </a:rPr>
              <a:t>preferencia</a:t>
            </a:r>
            <a:r>
              <a:rPr lang="en-US" sz="2799" spc="-69" dirty="0">
                <a:solidFill>
                  <a:srgbClr val="000000"/>
                </a:solidFill>
                <a:latin typeface="Telegraf" panose="020B0604020202020204" charset="0"/>
                <a:ea typeface="Telegraf Bold"/>
                <a:cs typeface="Telegraf Bold"/>
                <a:sym typeface="Telegraf Bold"/>
              </a:rPr>
              <a:t> </a:t>
            </a:r>
            <a:r>
              <a:rPr lang="en-US" sz="2799" spc="-69" dirty="0" err="1">
                <a:solidFill>
                  <a:srgbClr val="000000"/>
                </a:solidFill>
                <a:latin typeface="Telegraf" panose="020B0604020202020204" charset="0"/>
                <a:ea typeface="Telegraf Bold"/>
                <a:cs typeface="Telegraf Bold"/>
                <a:sym typeface="Telegraf Bold"/>
              </a:rPr>
              <a:t>microempreendedores</a:t>
            </a:r>
            <a:r>
              <a:rPr lang="en-US" sz="2799" spc="-69" dirty="0">
                <a:solidFill>
                  <a:srgbClr val="000000"/>
                </a:solidFill>
                <a:latin typeface="Telegraf" panose="020B0604020202020204" charset="0"/>
                <a:ea typeface="Telegraf Bold"/>
                <a:cs typeface="Telegraf Bold"/>
                <a:sym typeface="Telegraf Bold"/>
              </a:rPr>
              <a:t>.  </a:t>
            </a:r>
            <a:endParaRPr lang="en-US" sz="2799" spc="-69" dirty="0">
              <a:solidFill>
                <a:srgbClr val="000000"/>
              </a:solidFill>
              <a:latin typeface="Telegraf" panose="020B0604020202020204" charset="0"/>
              <a:ea typeface="Telegraf"/>
              <a:cs typeface="Telegraf"/>
              <a:sym typeface="Telegraf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0164164" y="6919867"/>
            <a:ext cx="6502054" cy="14893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39"/>
              </a:lnSpc>
              <a:spcBef>
                <a:spcPct val="0"/>
              </a:spcBef>
            </a:pPr>
            <a:r>
              <a:rPr lang="en-US" sz="2799" spc="-69" dirty="0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SOM: </a:t>
            </a:r>
            <a:r>
              <a:rPr lang="en-US" sz="2799" spc="-69" dirty="0">
                <a:solidFill>
                  <a:srgbClr val="000000"/>
                </a:solidFill>
                <a:latin typeface="Telegraf"/>
                <a:ea typeface="Telegraf Bold"/>
                <a:cs typeface="Telegraf Bold"/>
                <a:sym typeface="Telegraf"/>
              </a:rPr>
              <a:t>As </a:t>
            </a:r>
            <a:r>
              <a:rPr lang="en-US" sz="2799" spc="-69" dirty="0" err="1">
                <a:solidFill>
                  <a:srgbClr val="000000"/>
                </a:solidFill>
                <a:latin typeface="Telegraf"/>
                <a:ea typeface="Telegraf Bold"/>
                <a:cs typeface="Telegraf Bold"/>
                <a:sym typeface="Telegraf"/>
              </a:rPr>
              <a:t>pessoas</a:t>
            </a:r>
            <a:r>
              <a:rPr lang="en-US" sz="2799" spc="-69" dirty="0">
                <a:solidFill>
                  <a:srgbClr val="000000"/>
                </a:solidFill>
                <a:latin typeface="Telegraf"/>
                <a:ea typeface="Telegraf Bold"/>
                <a:cs typeface="Telegraf Bold"/>
                <a:sym typeface="Telegraf"/>
              </a:rPr>
              <a:t> que </a:t>
            </a:r>
            <a:r>
              <a:rPr lang="en-US" sz="2799" spc="-69" dirty="0" err="1">
                <a:solidFill>
                  <a:srgbClr val="000000"/>
                </a:solidFill>
                <a:latin typeface="Telegraf"/>
                <a:ea typeface="Telegraf Bold"/>
                <a:cs typeface="Telegraf Bold"/>
                <a:sym typeface="Telegraf"/>
              </a:rPr>
              <a:t>podem</a:t>
            </a:r>
            <a:r>
              <a:rPr lang="en-US" sz="2799" spc="-69" dirty="0">
                <a:solidFill>
                  <a:srgbClr val="000000"/>
                </a:solidFill>
                <a:latin typeface="Telegraf"/>
                <a:ea typeface="Telegraf Bold"/>
                <a:cs typeface="Telegraf Bold"/>
                <a:sym typeface="Telegraf"/>
              </a:rPr>
              <a:t> </a:t>
            </a:r>
            <a:r>
              <a:rPr lang="en-US" sz="2799" spc="-69" dirty="0" err="1">
                <a:solidFill>
                  <a:srgbClr val="000000"/>
                </a:solidFill>
                <a:latin typeface="Telegraf"/>
                <a:ea typeface="Telegraf Bold"/>
                <a:cs typeface="Telegraf Bold"/>
                <a:sym typeface="Telegraf"/>
              </a:rPr>
              <a:t>estar</a:t>
            </a:r>
            <a:r>
              <a:rPr lang="en-US" sz="2799" spc="-69" dirty="0">
                <a:solidFill>
                  <a:srgbClr val="000000"/>
                </a:solidFill>
                <a:latin typeface="Telegraf"/>
                <a:ea typeface="Telegraf Bold"/>
                <a:cs typeface="Telegraf Bold"/>
                <a:sym typeface="Telegraf"/>
              </a:rPr>
              <a:t> </a:t>
            </a:r>
            <a:r>
              <a:rPr lang="en-US" sz="2799" spc="-69" dirty="0" err="1">
                <a:solidFill>
                  <a:srgbClr val="000000"/>
                </a:solidFill>
                <a:latin typeface="Telegraf"/>
                <a:ea typeface="Telegraf Bold"/>
                <a:cs typeface="Telegraf Bold"/>
                <a:sym typeface="Telegraf"/>
              </a:rPr>
              <a:t>utilizando</a:t>
            </a:r>
            <a:r>
              <a:rPr lang="en-US" sz="2799" spc="-69" dirty="0">
                <a:solidFill>
                  <a:srgbClr val="000000"/>
                </a:solidFill>
                <a:latin typeface="Telegraf"/>
                <a:ea typeface="Telegraf Bold"/>
                <a:cs typeface="Telegraf Bold"/>
                <a:sym typeface="Telegraf"/>
              </a:rPr>
              <a:t> o </a:t>
            </a:r>
            <a:r>
              <a:rPr lang="en-US" sz="2799" spc="-69" dirty="0" err="1">
                <a:solidFill>
                  <a:srgbClr val="000000"/>
                </a:solidFill>
                <a:latin typeface="Telegraf"/>
                <a:ea typeface="Telegraf Bold"/>
                <a:cs typeface="Telegraf Bold"/>
                <a:sym typeface="Telegraf"/>
              </a:rPr>
              <a:t>projeto</a:t>
            </a:r>
            <a:r>
              <a:rPr lang="en-US" sz="2799" spc="-69" dirty="0">
                <a:solidFill>
                  <a:srgbClr val="000000"/>
                </a:solidFill>
                <a:latin typeface="Telegraf"/>
                <a:ea typeface="Telegraf Bold"/>
                <a:cs typeface="Telegraf Bold"/>
                <a:sym typeface="Telegraf"/>
              </a:rPr>
              <a:t> </a:t>
            </a:r>
            <a:r>
              <a:rPr lang="en-US" sz="2799" spc="-69" dirty="0" err="1">
                <a:solidFill>
                  <a:srgbClr val="000000"/>
                </a:solidFill>
                <a:latin typeface="Telegraf"/>
                <a:ea typeface="Telegraf Bold"/>
                <a:cs typeface="Telegraf Bold"/>
                <a:sym typeface="Telegraf"/>
              </a:rPr>
              <a:t>são</a:t>
            </a:r>
            <a:r>
              <a:rPr lang="en-US" sz="2799" spc="-69" dirty="0">
                <a:solidFill>
                  <a:srgbClr val="000000"/>
                </a:solidFill>
                <a:latin typeface="Telegraf"/>
                <a:ea typeface="Telegraf Bold"/>
                <a:cs typeface="Telegraf Bold"/>
                <a:sym typeface="Telegraf"/>
              </a:rPr>
              <a:t> tanto </a:t>
            </a:r>
            <a:r>
              <a:rPr lang="en-US" sz="2799" spc="-69" dirty="0" err="1">
                <a:solidFill>
                  <a:srgbClr val="000000"/>
                </a:solidFill>
                <a:latin typeface="Telegraf" panose="020B0604020202020204" charset="0"/>
                <a:ea typeface="Telegraf Bold"/>
                <a:cs typeface="Telegraf Bold"/>
                <a:sym typeface="Telegraf Bold"/>
              </a:rPr>
              <a:t>microempreendedores</a:t>
            </a:r>
            <a:r>
              <a:rPr lang="en-US" sz="2799" spc="-69" dirty="0">
                <a:solidFill>
                  <a:srgbClr val="000000"/>
                </a:solidFill>
                <a:latin typeface="Telegraf" panose="020B0604020202020204" charset="0"/>
                <a:ea typeface="Telegraf Bold"/>
                <a:cs typeface="Telegraf Bold"/>
                <a:sym typeface="Telegraf Bold"/>
              </a:rPr>
              <a:t> </a:t>
            </a:r>
            <a:r>
              <a:rPr lang="en-US" sz="2799" spc="-69" dirty="0" err="1">
                <a:solidFill>
                  <a:srgbClr val="000000"/>
                </a:solidFill>
                <a:latin typeface="Telegraf" panose="020B0604020202020204" charset="0"/>
                <a:ea typeface="Telegraf Bold"/>
                <a:cs typeface="Telegraf Bold"/>
                <a:sym typeface="Telegraf Bold"/>
              </a:rPr>
              <a:t>ou</a:t>
            </a:r>
            <a:r>
              <a:rPr lang="en-US" sz="2799" spc="-69" dirty="0">
                <a:solidFill>
                  <a:srgbClr val="000000"/>
                </a:solidFill>
                <a:latin typeface="Telegraf" panose="020B0604020202020204" charset="0"/>
                <a:ea typeface="Telegraf Bold"/>
                <a:cs typeface="Telegraf Bold"/>
                <a:sym typeface="Telegraf Bold"/>
              </a:rPr>
              <a:t> </a:t>
            </a:r>
            <a:r>
              <a:rPr lang="en-US" sz="2799" spc="-69" dirty="0" err="1">
                <a:solidFill>
                  <a:srgbClr val="000000"/>
                </a:solidFill>
                <a:latin typeface="Telegraf" panose="020B0604020202020204" charset="0"/>
                <a:ea typeface="Telegraf Bold"/>
                <a:cs typeface="Telegraf Bold"/>
                <a:sym typeface="Telegraf Bold"/>
              </a:rPr>
              <a:t>empreendedores</a:t>
            </a:r>
            <a:r>
              <a:rPr lang="en-US" sz="2799" spc="-69" dirty="0">
                <a:solidFill>
                  <a:srgbClr val="000000"/>
                </a:solidFill>
                <a:latin typeface="Telegraf" panose="020B0604020202020204" charset="0"/>
                <a:ea typeface="Telegraf Bold"/>
                <a:cs typeface="Telegraf Bold"/>
                <a:sym typeface="Telegraf Bold"/>
              </a:rPr>
              <a:t>.</a:t>
            </a:r>
            <a:endParaRPr lang="en-US" sz="2799" spc="-69" dirty="0">
              <a:solidFill>
                <a:srgbClr val="000000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408756" y="461168"/>
            <a:ext cx="17470489" cy="8264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82"/>
              </a:lnSpc>
            </a:pPr>
            <a:r>
              <a:rPr lang="en-US" sz="7261" spc="-479">
                <a:solidFill>
                  <a:srgbClr val="000000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Mercado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395696" y="9836454"/>
            <a:ext cx="12810369" cy="2098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93"/>
              </a:lnSpc>
              <a:spcBef>
                <a:spcPct val="0"/>
              </a:spcBef>
            </a:pPr>
            <a:r>
              <a:rPr lang="en-US" sz="1517" spc="-37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APRESENTE O MERCADO QUE IRÁ ATUAR, TRAZENDO DADOS DO MERCADO E DA FATIA QUE A SUA SOLUÇÃO IRÁ ATENDER. 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A1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492606" cy="10402091"/>
          </a:xfrm>
          <a:custGeom>
            <a:avLst/>
            <a:gdLst/>
            <a:ahLst/>
            <a:cxnLst/>
            <a:rect l="l" t="t" r="r" b="b"/>
            <a:pathLst>
              <a:path w="18492606" h="10402091">
                <a:moveTo>
                  <a:pt x="0" y="0"/>
                </a:moveTo>
                <a:lnTo>
                  <a:pt x="18492606" y="0"/>
                </a:lnTo>
                <a:lnTo>
                  <a:pt x="18492606" y="10402091"/>
                </a:lnTo>
                <a:lnTo>
                  <a:pt x="0" y="104020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3000"/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 descr="Abstract Minimalist Dots Shapes"/>
          <p:cNvSpPr/>
          <p:nvPr/>
        </p:nvSpPr>
        <p:spPr>
          <a:xfrm rot="5400000">
            <a:off x="-801996" y="-1866468"/>
            <a:ext cx="4307057" cy="2357135"/>
          </a:xfrm>
          <a:custGeom>
            <a:avLst/>
            <a:gdLst/>
            <a:ahLst/>
            <a:cxnLst/>
            <a:rect l="l" t="t" r="r" b="b"/>
            <a:pathLst>
              <a:path w="4307057" h="2357135">
                <a:moveTo>
                  <a:pt x="0" y="0"/>
                </a:moveTo>
                <a:lnTo>
                  <a:pt x="4307057" y="0"/>
                </a:lnTo>
                <a:lnTo>
                  <a:pt x="4307057" y="2357135"/>
                </a:lnTo>
                <a:lnTo>
                  <a:pt x="0" y="23571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4" descr="Abstract Minimalist Lined Arrow Shapes"/>
          <p:cNvSpPr/>
          <p:nvPr/>
        </p:nvSpPr>
        <p:spPr>
          <a:xfrm rot="5400000">
            <a:off x="1115892" y="4376900"/>
            <a:ext cx="835508" cy="2368709"/>
          </a:xfrm>
          <a:custGeom>
            <a:avLst/>
            <a:gdLst/>
            <a:ahLst/>
            <a:cxnLst/>
            <a:rect l="l" t="t" r="r" b="b"/>
            <a:pathLst>
              <a:path w="835508" h="2368709">
                <a:moveTo>
                  <a:pt x="0" y="0"/>
                </a:moveTo>
                <a:lnTo>
                  <a:pt x="835509" y="0"/>
                </a:lnTo>
                <a:lnTo>
                  <a:pt x="835509" y="2368709"/>
                </a:lnTo>
                <a:lnTo>
                  <a:pt x="0" y="236870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AutoShape 5"/>
          <p:cNvSpPr/>
          <p:nvPr/>
        </p:nvSpPr>
        <p:spPr>
          <a:xfrm>
            <a:off x="10652193" y="0"/>
            <a:ext cx="7635807" cy="10287000"/>
          </a:xfrm>
          <a:prstGeom prst="rect">
            <a:avLst/>
          </a:prstGeom>
          <a:solidFill>
            <a:srgbClr val="CDB63A"/>
          </a:solidFill>
        </p:spPr>
        <p:txBody>
          <a:bodyPr/>
          <a:lstStyle/>
          <a:p>
            <a:endParaRPr lang="pt-BR"/>
          </a:p>
        </p:txBody>
      </p:sp>
      <p:sp>
        <p:nvSpPr>
          <p:cNvPr id="6" name="TextBox 6"/>
          <p:cNvSpPr txBox="1"/>
          <p:nvPr/>
        </p:nvSpPr>
        <p:spPr>
          <a:xfrm>
            <a:off x="1028700" y="1398953"/>
            <a:ext cx="8641321" cy="1156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360"/>
              </a:lnSpc>
            </a:pPr>
            <a:r>
              <a:rPr lang="en-US" sz="7200" spc="-475">
                <a:solidFill>
                  <a:srgbClr val="0B5CF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Agenda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0447586" y="0"/>
            <a:ext cx="7840414" cy="10072790"/>
            <a:chOff x="0" y="0"/>
            <a:chExt cx="10453885" cy="13430386"/>
          </a:xfrm>
        </p:grpSpPr>
        <p:sp>
          <p:nvSpPr>
            <p:cNvPr id="8" name="AutoShape 8"/>
            <p:cNvSpPr/>
            <p:nvPr/>
          </p:nvSpPr>
          <p:spPr>
            <a:xfrm>
              <a:off x="0" y="0"/>
              <a:ext cx="1893520" cy="223120"/>
            </a:xfrm>
            <a:prstGeom prst="rect">
              <a:avLst/>
            </a:prstGeom>
            <a:solidFill>
              <a:srgbClr val="FFDE59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592167"/>
              <a:ext cx="10453885" cy="128382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42594" lvl="1" indent="-221297" algn="l">
                <a:lnSpc>
                  <a:spcPts val="5124"/>
                </a:lnSpc>
                <a:buFont typeface="Arial"/>
                <a:buChar char="•"/>
              </a:pPr>
              <a:r>
                <a:rPr lang="en-US" sz="2049" dirty="0" err="1">
                  <a:solidFill>
                    <a:srgbClr val="213332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Documentação</a:t>
              </a:r>
              <a:r>
                <a:rPr lang="en-US" sz="2049" dirty="0">
                  <a:solidFill>
                    <a:srgbClr val="213332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 </a:t>
              </a:r>
              <a:r>
                <a:rPr lang="en-US" sz="2049" dirty="0" err="1">
                  <a:solidFill>
                    <a:srgbClr val="213332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Completa</a:t>
              </a:r>
              <a:r>
                <a:rPr lang="en-US" sz="2049" dirty="0">
                  <a:solidFill>
                    <a:srgbClr val="213332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 do Projeto</a:t>
              </a:r>
            </a:p>
            <a:p>
              <a:pPr marL="777240" lvl="2" indent="-259080" algn="l">
                <a:lnSpc>
                  <a:spcPts val="4500"/>
                </a:lnSpc>
                <a:buFont typeface="Arial"/>
                <a:buChar char="⚬"/>
              </a:pPr>
              <a:r>
                <a:rPr lang="en-US" sz="1800" dirty="0" err="1">
                  <a:solidFill>
                    <a:srgbClr val="21333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Introdução</a:t>
              </a:r>
              <a:r>
                <a:rPr lang="en-US" sz="1800" dirty="0">
                  <a:solidFill>
                    <a:srgbClr val="21333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, </a:t>
              </a:r>
              <a:r>
                <a:rPr lang="en-US" sz="1800" dirty="0" err="1">
                  <a:solidFill>
                    <a:srgbClr val="21333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Objetivos</a:t>
              </a:r>
              <a:r>
                <a:rPr lang="en-US" sz="1800" dirty="0">
                  <a:solidFill>
                    <a:srgbClr val="21333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, </a:t>
              </a:r>
              <a:r>
                <a:rPr lang="en-US" sz="1800" dirty="0" err="1">
                  <a:solidFill>
                    <a:srgbClr val="21333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Justificativas</a:t>
              </a:r>
              <a:r>
                <a:rPr lang="en-US" sz="1800" dirty="0">
                  <a:solidFill>
                    <a:srgbClr val="21333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, </a:t>
              </a:r>
              <a:r>
                <a:rPr lang="en-US" sz="1800" dirty="0" err="1">
                  <a:solidFill>
                    <a:srgbClr val="21333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Cronograma</a:t>
              </a:r>
              <a:endParaRPr lang="en-US" sz="1800" dirty="0">
                <a:solidFill>
                  <a:srgbClr val="213332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442594" lvl="1" indent="-221297" algn="l">
                <a:lnSpc>
                  <a:spcPts val="5124"/>
                </a:lnSpc>
                <a:buFont typeface="Arial"/>
                <a:buChar char="•"/>
              </a:pPr>
              <a:r>
                <a:rPr lang="en-US" sz="2049" dirty="0">
                  <a:solidFill>
                    <a:srgbClr val="213332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Persona - </a:t>
              </a:r>
              <a:r>
                <a:rPr lang="en-US" sz="2049" dirty="0" err="1">
                  <a:solidFill>
                    <a:srgbClr val="213332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Desenvolvimento</a:t>
              </a:r>
              <a:r>
                <a:rPr lang="en-US" sz="2049" dirty="0">
                  <a:solidFill>
                    <a:srgbClr val="213332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 do </a:t>
              </a:r>
              <a:r>
                <a:rPr lang="en-US" sz="2049" dirty="0" err="1">
                  <a:solidFill>
                    <a:srgbClr val="213332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Cliente</a:t>
              </a:r>
              <a:r>
                <a:rPr lang="en-US" sz="2049" dirty="0">
                  <a:solidFill>
                    <a:srgbClr val="213332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 Ideal</a:t>
              </a:r>
            </a:p>
            <a:p>
              <a:pPr marL="777240" lvl="2" indent="-259080" algn="l">
                <a:lnSpc>
                  <a:spcPts val="4500"/>
                </a:lnSpc>
                <a:buFont typeface="Arial"/>
                <a:buChar char="⚬"/>
              </a:pPr>
              <a:r>
                <a:rPr lang="en-US" sz="1800" dirty="0" err="1">
                  <a:solidFill>
                    <a:srgbClr val="21333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Criação</a:t>
              </a:r>
              <a:r>
                <a:rPr lang="en-US" sz="1800" dirty="0">
                  <a:solidFill>
                    <a:srgbClr val="21333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do </a:t>
              </a:r>
              <a:r>
                <a:rPr lang="en-US" sz="1800" dirty="0" err="1">
                  <a:solidFill>
                    <a:srgbClr val="21333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perfil</a:t>
              </a:r>
              <a:r>
                <a:rPr lang="en-US" sz="1800" dirty="0">
                  <a:solidFill>
                    <a:srgbClr val="21333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do </a:t>
              </a:r>
              <a:r>
                <a:rPr lang="en-US" sz="1800" dirty="0" err="1">
                  <a:solidFill>
                    <a:srgbClr val="21333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cliente</a:t>
              </a:r>
              <a:r>
                <a:rPr lang="en-US" sz="1800" dirty="0">
                  <a:solidFill>
                    <a:srgbClr val="21333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ideal</a:t>
              </a:r>
            </a:p>
            <a:p>
              <a:pPr marL="442594" lvl="1" indent="-221297" algn="l">
                <a:lnSpc>
                  <a:spcPts val="5124"/>
                </a:lnSpc>
                <a:buFont typeface="Arial"/>
                <a:buChar char="•"/>
              </a:pPr>
              <a:r>
                <a:rPr lang="en-US" sz="2049" dirty="0" err="1">
                  <a:solidFill>
                    <a:srgbClr val="213332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Formação</a:t>
              </a:r>
              <a:r>
                <a:rPr lang="en-US" sz="2049" dirty="0">
                  <a:solidFill>
                    <a:srgbClr val="213332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 dos </a:t>
              </a:r>
              <a:r>
                <a:rPr lang="en-US" sz="2049" dirty="0" err="1">
                  <a:solidFill>
                    <a:srgbClr val="213332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Grupos</a:t>
              </a:r>
              <a:r>
                <a:rPr lang="en-US" sz="2049" dirty="0">
                  <a:solidFill>
                    <a:srgbClr val="213332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 de </a:t>
              </a:r>
              <a:r>
                <a:rPr lang="en-US" sz="2049" dirty="0" err="1">
                  <a:solidFill>
                    <a:srgbClr val="213332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Trabalho</a:t>
              </a:r>
              <a:endParaRPr lang="en-US" sz="2049" dirty="0">
                <a:solidFill>
                  <a:srgbClr val="213332"/>
                </a:solidFill>
                <a:latin typeface="Montserrat Bold"/>
                <a:ea typeface="Montserrat Bold"/>
                <a:cs typeface="Montserrat Bold"/>
                <a:sym typeface="Montserrat Bold"/>
              </a:endParaRPr>
            </a:p>
            <a:p>
              <a:pPr marL="777240" lvl="2" indent="-259080" algn="l">
                <a:lnSpc>
                  <a:spcPts val="4500"/>
                </a:lnSpc>
                <a:buFont typeface="Arial"/>
                <a:buChar char="⚬"/>
              </a:pPr>
              <a:r>
                <a:rPr lang="en-US" sz="1800" dirty="0" err="1">
                  <a:solidFill>
                    <a:srgbClr val="21333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Apresentação</a:t>
              </a:r>
              <a:r>
                <a:rPr lang="en-US" sz="1800" dirty="0">
                  <a:solidFill>
                    <a:srgbClr val="21333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da </a:t>
              </a:r>
              <a:r>
                <a:rPr lang="en-US" sz="1800" dirty="0" err="1">
                  <a:solidFill>
                    <a:srgbClr val="21333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composição</a:t>
              </a:r>
              <a:r>
                <a:rPr lang="en-US" sz="1800" dirty="0">
                  <a:solidFill>
                    <a:srgbClr val="21333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dos </a:t>
              </a:r>
              <a:r>
                <a:rPr lang="en-US" sz="1800" dirty="0" err="1">
                  <a:solidFill>
                    <a:srgbClr val="21333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grupos</a:t>
              </a:r>
              <a:endParaRPr lang="en-US" sz="1800" dirty="0">
                <a:solidFill>
                  <a:srgbClr val="213332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442594" lvl="1" indent="-221297" algn="l">
                <a:lnSpc>
                  <a:spcPts val="5124"/>
                </a:lnSpc>
                <a:buFont typeface="Arial"/>
                <a:buChar char="•"/>
              </a:pPr>
              <a:r>
                <a:rPr lang="en-US" sz="2049" dirty="0">
                  <a:solidFill>
                    <a:srgbClr val="213332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Trello - </a:t>
              </a:r>
              <a:r>
                <a:rPr lang="en-US" sz="2049" dirty="0" err="1">
                  <a:solidFill>
                    <a:srgbClr val="213332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Acompanhamento</a:t>
              </a:r>
              <a:r>
                <a:rPr lang="en-US" sz="2049" dirty="0">
                  <a:solidFill>
                    <a:srgbClr val="213332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 do Projeto</a:t>
              </a:r>
            </a:p>
            <a:p>
              <a:pPr marL="777240" lvl="2" indent="-259080" algn="l">
                <a:lnSpc>
                  <a:spcPts val="4500"/>
                </a:lnSpc>
                <a:buFont typeface="Arial"/>
                <a:buChar char="⚬"/>
              </a:pPr>
              <a:r>
                <a:rPr lang="en-US" sz="1800" dirty="0" err="1">
                  <a:solidFill>
                    <a:srgbClr val="21333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Criação</a:t>
              </a:r>
              <a:r>
                <a:rPr lang="en-US" sz="1800" dirty="0">
                  <a:solidFill>
                    <a:srgbClr val="21333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e </a:t>
              </a:r>
              <a:r>
                <a:rPr lang="en-US" sz="1800" dirty="0" err="1">
                  <a:solidFill>
                    <a:srgbClr val="21333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organização</a:t>
              </a:r>
              <a:r>
                <a:rPr lang="en-US" sz="1800" dirty="0">
                  <a:solidFill>
                    <a:srgbClr val="21333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do Trello para </a:t>
              </a:r>
              <a:r>
                <a:rPr lang="en-US" sz="1800" dirty="0" err="1">
                  <a:solidFill>
                    <a:srgbClr val="21333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divisão</a:t>
              </a:r>
              <a:r>
                <a:rPr lang="en-US" sz="1800" dirty="0">
                  <a:solidFill>
                    <a:srgbClr val="21333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das </a:t>
              </a:r>
              <a:r>
                <a:rPr lang="en-US" sz="1800" dirty="0" err="1">
                  <a:solidFill>
                    <a:srgbClr val="21333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tarefas</a:t>
              </a:r>
              <a:endParaRPr lang="en-US" sz="1800" dirty="0">
                <a:solidFill>
                  <a:srgbClr val="213332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442594" lvl="1" indent="-221297" algn="l">
                <a:lnSpc>
                  <a:spcPts val="5124"/>
                </a:lnSpc>
                <a:buFont typeface="Arial"/>
                <a:buChar char="•"/>
              </a:pPr>
              <a:r>
                <a:rPr lang="en-US" sz="2049" dirty="0" err="1">
                  <a:solidFill>
                    <a:srgbClr val="213332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Distribuição</a:t>
              </a:r>
              <a:r>
                <a:rPr lang="en-US" sz="2049" dirty="0">
                  <a:solidFill>
                    <a:srgbClr val="213332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 de </a:t>
              </a:r>
              <a:r>
                <a:rPr lang="en-US" sz="2049" dirty="0" err="1">
                  <a:solidFill>
                    <a:srgbClr val="213332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Papéis</a:t>
              </a:r>
              <a:r>
                <a:rPr lang="en-US" sz="2049" dirty="0">
                  <a:solidFill>
                    <a:srgbClr val="213332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 no Grupo</a:t>
              </a:r>
            </a:p>
            <a:p>
              <a:pPr marL="777240" lvl="2" indent="-259080" algn="l">
                <a:lnSpc>
                  <a:spcPts val="4500"/>
                </a:lnSpc>
                <a:buFont typeface="Arial"/>
                <a:buChar char="⚬"/>
              </a:pPr>
              <a:r>
                <a:rPr lang="en-US" sz="1800" dirty="0" err="1">
                  <a:solidFill>
                    <a:srgbClr val="21333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Definição</a:t>
              </a:r>
              <a:r>
                <a:rPr lang="en-US" sz="1800" dirty="0">
                  <a:solidFill>
                    <a:srgbClr val="21333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1800" dirty="0" err="1">
                  <a:solidFill>
                    <a:srgbClr val="21333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clara</a:t>
              </a:r>
              <a:r>
                <a:rPr lang="en-US" sz="1800" dirty="0">
                  <a:solidFill>
                    <a:srgbClr val="21333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dos </a:t>
              </a:r>
              <a:r>
                <a:rPr lang="en-US" sz="1800" dirty="0" err="1">
                  <a:solidFill>
                    <a:srgbClr val="21333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papéis</a:t>
              </a:r>
              <a:r>
                <a:rPr lang="en-US" sz="1800" dirty="0">
                  <a:solidFill>
                    <a:srgbClr val="21333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e </a:t>
              </a:r>
              <a:r>
                <a:rPr lang="en-US" sz="1800" dirty="0" err="1">
                  <a:solidFill>
                    <a:srgbClr val="21333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responsabilidades</a:t>
              </a:r>
              <a:endParaRPr lang="en-US" sz="1800" dirty="0">
                <a:solidFill>
                  <a:srgbClr val="213332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442594" lvl="1" indent="-221297" algn="l">
                <a:lnSpc>
                  <a:spcPts val="5124"/>
                </a:lnSpc>
                <a:buFont typeface="Arial"/>
                <a:buChar char="•"/>
              </a:pPr>
              <a:r>
                <a:rPr lang="en-US" sz="2049" dirty="0">
                  <a:solidFill>
                    <a:srgbClr val="213332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Canvas de </a:t>
              </a:r>
              <a:r>
                <a:rPr lang="en-US" sz="2049" dirty="0" err="1">
                  <a:solidFill>
                    <a:srgbClr val="213332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Proposta</a:t>
              </a:r>
              <a:r>
                <a:rPr lang="en-US" sz="2049" dirty="0">
                  <a:solidFill>
                    <a:srgbClr val="213332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 de Valor</a:t>
              </a:r>
            </a:p>
            <a:p>
              <a:pPr marL="777240" lvl="2" indent="-259080" algn="l">
                <a:lnSpc>
                  <a:spcPts val="4500"/>
                </a:lnSpc>
                <a:buFont typeface="Arial"/>
                <a:buChar char="⚬"/>
              </a:pPr>
              <a:r>
                <a:rPr lang="en-US" sz="1800" dirty="0" err="1">
                  <a:solidFill>
                    <a:srgbClr val="21333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Desenvolvimento</a:t>
              </a:r>
              <a:r>
                <a:rPr lang="en-US" sz="1800" dirty="0">
                  <a:solidFill>
                    <a:srgbClr val="21333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do Canvas de </a:t>
              </a:r>
              <a:r>
                <a:rPr lang="en-US" sz="1800" dirty="0" err="1">
                  <a:solidFill>
                    <a:srgbClr val="21333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Proposta</a:t>
              </a:r>
              <a:r>
                <a:rPr lang="en-US" sz="1800" dirty="0">
                  <a:solidFill>
                    <a:srgbClr val="21333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de Valor</a:t>
              </a:r>
            </a:p>
            <a:p>
              <a:pPr marL="442594" lvl="1" indent="-221297" algn="l">
                <a:lnSpc>
                  <a:spcPts val="5124"/>
                </a:lnSpc>
                <a:buFont typeface="Arial"/>
                <a:buChar char="•"/>
              </a:pPr>
              <a:r>
                <a:rPr lang="en-US" sz="2049" dirty="0">
                  <a:solidFill>
                    <a:srgbClr val="213332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Lean Canvas - </a:t>
              </a:r>
              <a:r>
                <a:rPr lang="en-US" sz="2049" dirty="0" err="1">
                  <a:solidFill>
                    <a:srgbClr val="213332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Modelo</a:t>
              </a:r>
              <a:r>
                <a:rPr lang="en-US" sz="2049" dirty="0">
                  <a:solidFill>
                    <a:srgbClr val="213332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 de </a:t>
              </a:r>
              <a:r>
                <a:rPr lang="en-US" sz="2049" dirty="0" err="1">
                  <a:solidFill>
                    <a:srgbClr val="213332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Negócio</a:t>
              </a:r>
              <a:endParaRPr lang="en-US" sz="2049" dirty="0">
                <a:solidFill>
                  <a:srgbClr val="213332"/>
                </a:solidFill>
                <a:latin typeface="Montserrat Bold"/>
                <a:ea typeface="Montserrat Bold"/>
                <a:cs typeface="Montserrat Bold"/>
                <a:sym typeface="Montserrat Bold"/>
              </a:endParaRPr>
            </a:p>
            <a:p>
              <a:pPr marL="777240" lvl="2" indent="-259080" algn="l">
                <a:lnSpc>
                  <a:spcPts val="4500"/>
                </a:lnSpc>
                <a:buFont typeface="Arial"/>
                <a:buChar char="⚬"/>
              </a:pPr>
              <a:r>
                <a:rPr lang="en-US" sz="1800" dirty="0" err="1">
                  <a:solidFill>
                    <a:srgbClr val="21333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Criação</a:t>
              </a:r>
              <a:r>
                <a:rPr lang="en-US" sz="1800" dirty="0">
                  <a:solidFill>
                    <a:srgbClr val="21333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do Lean Canvas </a:t>
              </a:r>
              <a:r>
                <a:rPr lang="en-US" sz="1800" dirty="0" err="1">
                  <a:solidFill>
                    <a:srgbClr val="21333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focado</a:t>
              </a:r>
              <a:r>
                <a:rPr lang="en-US" sz="1800" dirty="0">
                  <a:solidFill>
                    <a:srgbClr val="21333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1800" dirty="0" err="1">
                  <a:solidFill>
                    <a:srgbClr val="21333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em</a:t>
              </a:r>
              <a:r>
                <a:rPr lang="en-US" sz="1800" dirty="0">
                  <a:solidFill>
                    <a:srgbClr val="21333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1800" dirty="0" err="1">
                  <a:solidFill>
                    <a:srgbClr val="21333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inovação</a:t>
              </a:r>
              <a:r>
                <a:rPr lang="en-US" sz="1800" dirty="0">
                  <a:solidFill>
                    <a:srgbClr val="21333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e </a:t>
              </a:r>
              <a:r>
                <a:rPr lang="en-US" sz="1800" dirty="0" err="1">
                  <a:solidFill>
                    <a:srgbClr val="21333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eficácia</a:t>
              </a:r>
              <a:endParaRPr lang="en-US" sz="1800" dirty="0">
                <a:solidFill>
                  <a:srgbClr val="213332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442594" lvl="1" indent="-221297" algn="l">
                <a:lnSpc>
                  <a:spcPts val="5124"/>
                </a:lnSpc>
                <a:buFont typeface="Arial"/>
                <a:buChar char="•"/>
              </a:pPr>
              <a:r>
                <a:rPr lang="en-US" sz="2049" dirty="0" err="1">
                  <a:solidFill>
                    <a:srgbClr val="213332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Cronograma</a:t>
              </a:r>
              <a:r>
                <a:rPr lang="en-US" sz="2049" dirty="0">
                  <a:solidFill>
                    <a:srgbClr val="213332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 do Projeto</a:t>
              </a:r>
            </a:p>
            <a:p>
              <a:pPr marL="777240" lvl="2" indent="-259080" algn="l">
                <a:lnSpc>
                  <a:spcPts val="4500"/>
                </a:lnSpc>
                <a:buFont typeface="Arial"/>
                <a:buChar char="⚬"/>
              </a:pPr>
              <a:r>
                <a:rPr lang="en-US" sz="1800" dirty="0" err="1">
                  <a:solidFill>
                    <a:srgbClr val="21333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Planejamento</a:t>
              </a:r>
              <a:r>
                <a:rPr lang="en-US" sz="1800" dirty="0">
                  <a:solidFill>
                    <a:srgbClr val="21333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das </a:t>
              </a:r>
              <a:r>
                <a:rPr lang="en-US" sz="1800" dirty="0" err="1">
                  <a:solidFill>
                    <a:srgbClr val="21333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etapas</a:t>
              </a:r>
              <a:r>
                <a:rPr lang="en-US" sz="1800" dirty="0">
                  <a:solidFill>
                    <a:srgbClr val="21333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e </a:t>
              </a:r>
              <a:r>
                <a:rPr lang="en-US" sz="1800" dirty="0" err="1">
                  <a:solidFill>
                    <a:srgbClr val="21333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prazos</a:t>
              </a:r>
              <a:r>
                <a:rPr lang="en-US" sz="1800" dirty="0">
                  <a:solidFill>
                    <a:srgbClr val="21333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para </a:t>
              </a:r>
              <a:r>
                <a:rPr lang="en-US" sz="1800" dirty="0" err="1">
                  <a:solidFill>
                    <a:srgbClr val="21333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execução</a:t>
              </a:r>
              <a:r>
                <a:rPr lang="en-US" sz="1800" dirty="0">
                  <a:solidFill>
                    <a:srgbClr val="21333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do projeto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028700" y="8289929"/>
            <a:ext cx="3378602" cy="968371"/>
            <a:chOff x="0" y="0"/>
            <a:chExt cx="4504802" cy="1291162"/>
          </a:xfrm>
        </p:grpSpPr>
        <p:sp>
          <p:nvSpPr>
            <p:cNvPr id="11" name="AutoShape 11"/>
            <p:cNvSpPr/>
            <p:nvPr/>
          </p:nvSpPr>
          <p:spPr>
            <a:xfrm rot="5400000">
              <a:off x="1610906" y="5447"/>
              <a:ext cx="1288438" cy="1282991"/>
            </a:xfrm>
            <a:prstGeom prst="rect">
              <a:avLst/>
            </a:prstGeom>
            <a:solidFill>
              <a:srgbClr val="FFFFFF">
                <a:alpha val="28627"/>
              </a:srgbClr>
            </a:solidFill>
          </p:spPr>
          <p:txBody>
            <a:bodyPr/>
            <a:lstStyle/>
            <a:p>
              <a:endParaRPr lang="pt-BR"/>
            </a:p>
          </p:txBody>
        </p:sp>
        <p:grpSp>
          <p:nvGrpSpPr>
            <p:cNvPr id="12" name="Group 12"/>
            <p:cNvGrpSpPr>
              <a:grpSpLocks noChangeAspect="1"/>
            </p:cNvGrpSpPr>
            <p:nvPr/>
          </p:nvGrpSpPr>
          <p:grpSpPr>
            <a:xfrm rot="5400000">
              <a:off x="0" y="0"/>
              <a:ext cx="1288438" cy="1288438"/>
              <a:chOff x="0" y="0"/>
              <a:chExt cx="1708150" cy="170815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1708150" cy="1708150"/>
              </a:xfrm>
              <a:custGeom>
                <a:avLst/>
                <a:gdLst/>
                <a:ahLst/>
                <a:cxnLst/>
                <a:rect l="l" t="t" r="r" b="b"/>
                <a:pathLst>
                  <a:path w="1708150" h="1708150">
                    <a:moveTo>
                      <a:pt x="853440" y="1708150"/>
                    </a:moveTo>
                    <a:cubicBezTo>
                      <a:pt x="383540" y="1708150"/>
                      <a:pt x="0" y="1324610"/>
                      <a:pt x="0" y="853440"/>
                    </a:cubicBezTo>
                    <a:cubicBezTo>
                      <a:pt x="0" y="383540"/>
                      <a:pt x="383540" y="0"/>
                      <a:pt x="853440" y="0"/>
                    </a:cubicBezTo>
                    <a:cubicBezTo>
                      <a:pt x="1324610" y="0"/>
                      <a:pt x="1706880" y="383540"/>
                      <a:pt x="1706880" y="853440"/>
                    </a:cubicBezTo>
                    <a:cubicBezTo>
                      <a:pt x="1708150" y="1324610"/>
                      <a:pt x="1324610" y="1708150"/>
                      <a:pt x="853440" y="1708150"/>
                    </a:cubicBezTo>
                    <a:close/>
                    <a:moveTo>
                      <a:pt x="853440" y="469900"/>
                    </a:moveTo>
                    <a:cubicBezTo>
                      <a:pt x="642620" y="469900"/>
                      <a:pt x="469900" y="642620"/>
                      <a:pt x="469900" y="853440"/>
                    </a:cubicBezTo>
                    <a:cubicBezTo>
                      <a:pt x="469900" y="1064260"/>
                      <a:pt x="642620" y="1236980"/>
                      <a:pt x="853440" y="1236980"/>
                    </a:cubicBezTo>
                    <a:cubicBezTo>
                      <a:pt x="1064260" y="1236980"/>
                      <a:pt x="1236980" y="1064260"/>
                      <a:pt x="1236980" y="853440"/>
                    </a:cubicBezTo>
                    <a:cubicBezTo>
                      <a:pt x="1236980" y="642620"/>
                      <a:pt x="1065530" y="469900"/>
                      <a:pt x="853440" y="469900"/>
                    </a:cubicBezTo>
                    <a:close/>
                  </a:path>
                </a:pathLst>
              </a:custGeom>
              <a:solidFill>
                <a:srgbClr val="CDB63A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sp>
          <p:nvSpPr>
            <p:cNvPr id="14" name="Freeform 14"/>
            <p:cNvSpPr/>
            <p:nvPr/>
          </p:nvSpPr>
          <p:spPr>
            <a:xfrm>
              <a:off x="3221811" y="5447"/>
              <a:ext cx="1282991" cy="1282991"/>
            </a:xfrm>
            <a:custGeom>
              <a:avLst/>
              <a:gdLst/>
              <a:ahLst/>
              <a:cxnLst/>
              <a:rect l="l" t="t" r="r" b="b"/>
              <a:pathLst>
                <a:path w="1282991" h="1282991">
                  <a:moveTo>
                    <a:pt x="0" y="0"/>
                  </a:moveTo>
                  <a:lnTo>
                    <a:pt x="1282991" y="0"/>
                  </a:lnTo>
                  <a:lnTo>
                    <a:pt x="1282991" y="1282991"/>
                  </a:lnTo>
                  <a:lnTo>
                    <a:pt x="0" y="12829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67410" y="-1562130"/>
            <a:ext cx="18822820" cy="13411259"/>
          </a:xfrm>
          <a:custGeom>
            <a:avLst/>
            <a:gdLst/>
            <a:ahLst/>
            <a:cxnLst/>
            <a:rect l="l" t="t" r="r" b="b"/>
            <a:pathLst>
              <a:path w="18822820" h="13411259">
                <a:moveTo>
                  <a:pt x="0" y="0"/>
                </a:moveTo>
                <a:lnTo>
                  <a:pt x="18822820" y="0"/>
                </a:lnTo>
                <a:lnTo>
                  <a:pt x="18822820" y="13411260"/>
                </a:lnTo>
                <a:lnTo>
                  <a:pt x="0" y="134112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3" name="Group 3"/>
          <p:cNvGrpSpPr/>
          <p:nvPr/>
        </p:nvGrpSpPr>
        <p:grpSpPr>
          <a:xfrm>
            <a:off x="2195188" y="1997599"/>
            <a:ext cx="1744314" cy="185699"/>
            <a:chOff x="0" y="0"/>
            <a:chExt cx="459408" cy="4890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59408" cy="48908"/>
            </a:xfrm>
            <a:custGeom>
              <a:avLst/>
              <a:gdLst/>
              <a:ahLst/>
              <a:cxnLst/>
              <a:rect l="l" t="t" r="r" b="b"/>
              <a:pathLst>
                <a:path w="459408" h="48908">
                  <a:moveTo>
                    <a:pt x="0" y="0"/>
                  </a:moveTo>
                  <a:lnTo>
                    <a:pt x="459408" y="0"/>
                  </a:lnTo>
                  <a:lnTo>
                    <a:pt x="459408" y="48908"/>
                  </a:lnTo>
                  <a:lnTo>
                    <a:pt x="0" y="48908"/>
                  </a:lnTo>
                  <a:close/>
                </a:path>
              </a:pathLst>
            </a:custGeom>
            <a:solidFill>
              <a:srgbClr val="0B5CF4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38100"/>
              <a:ext cx="459408" cy="108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53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2001597" y="595039"/>
            <a:ext cx="14441734" cy="973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63"/>
              </a:lnSpc>
            </a:pPr>
            <a:r>
              <a:rPr lang="en-US" sz="6939" spc="-457" dirty="0" err="1">
                <a:solidFill>
                  <a:srgbClr val="0B5CF4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Documentação</a:t>
            </a:r>
            <a:r>
              <a:rPr lang="en-US" sz="6939" spc="-457" dirty="0">
                <a:solidFill>
                  <a:srgbClr val="0B5CF4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 </a:t>
            </a:r>
            <a:r>
              <a:rPr lang="en-US" sz="6939" spc="-457" dirty="0" err="1">
                <a:solidFill>
                  <a:srgbClr val="0B5CF4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Inicial</a:t>
            </a:r>
            <a:r>
              <a:rPr lang="en-US" sz="6939" spc="-457" dirty="0">
                <a:solidFill>
                  <a:srgbClr val="0B5CF4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 do Projeto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38200" y="2480994"/>
            <a:ext cx="15920094" cy="6798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118"/>
              </a:lnSpc>
            </a:pPr>
            <a:r>
              <a:rPr lang="en-US" sz="2447" dirty="0" err="1">
                <a:latin typeface="Montserrat Bold"/>
                <a:ea typeface="Montserrat Bold"/>
                <a:cs typeface="Montserrat Bold"/>
                <a:sym typeface="Montserrat Bold"/>
              </a:rPr>
              <a:t>Título</a:t>
            </a:r>
            <a:r>
              <a:rPr lang="en-US" sz="2447" dirty="0">
                <a:latin typeface="Montserrat Bold"/>
                <a:ea typeface="Montserrat Bold"/>
                <a:cs typeface="Montserrat Bold"/>
                <a:sym typeface="Montserrat Bold"/>
              </a:rPr>
              <a:t>:</a:t>
            </a:r>
            <a:r>
              <a:rPr lang="en-US" sz="2447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447" dirty="0" err="1">
                <a:latin typeface="Montserrat"/>
                <a:ea typeface="Montserrat"/>
                <a:cs typeface="Montserrat"/>
                <a:sym typeface="Montserrat"/>
              </a:rPr>
              <a:t>SmartCompany</a:t>
            </a:r>
            <a:endParaRPr lang="en-US" sz="2447" dirty="0">
              <a:latin typeface="Montserrat"/>
              <a:ea typeface="Montserrat"/>
              <a:cs typeface="Montserrat"/>
              <a:sym typeface="Montserrat"/>
            </a:endParaRPr>
          </a:p>
          <a:p>
            <a:pPr marL="528433" lvl="1" indent="-264216" algn="l">
              <a:buFont typeface="Arial"/>
              <a:buChar char="•"/>
            </a:pPr>
            <a:r>
              <a:rPr lang="en-US" sz="2447" dirty="0" err="1">
                <a:latin typeface="Montserrat Bold"/>
                <a:ea typeface="Montserrat Bold"/>
                <a:cs typeface="Montserrat Bold"/>
                <a:sym typeface="Montserrat Bold"/>
              </a:rPr>
              <a:t>Introdução</a:t>
            </a:r>
            <a:r>
              <a:rPr lang="en-US" sz="2447" dirty="0">
                <a:latin typeface="Montserrat Bold"/>
                <a:ea typeface="Montserrat Bold"/>
                <a:cs typeface="Montserrat Bold"/>
                <a:sym typeface="Montserrat Bold"/>
              </a:rPr>
              <a:t>: </a:t>
            </a:r>
          </a:p>
          <a:p>
            <a:pPr marL="264217" lvl="1" algn="l"/>
            <a:r>
              <a:rPr lang="en-US" sz="2447" dirty="0">
                <a:latin typeface="Montserrat Bold"/>
                <a:ea typeface="Montserrat"/>
                <a:cs typeface="Montserrat"/>
                <a:sym typeface="Montserrat Bold"/>
              </a:rPr>
              <a:t>	</a:t>
            </a:r>
            <a:r>
              <a:rPr lang="pt-BR" dirty="0">
                <a:latin typeface="Montserrat"/>
                <a:ea typeface="Montserrat"/>
                <a:cs typeface="Montserrat"/>
                <a:sym typeface="Montserrat"/>
              </a:rPr>
              <a:t>No contexto atual, a eficiência na gestão de recursos e operações internas é crucial para a competitividade das empresas. Pequenas e médias empresas frequentemente enfrentam desafios relacionados ao controle de estoque, monitoramento de fluxo de caixa e gestão de fornecedores, o que impacta diretamente sua capacidade de tomar decisões estratégicas e otimizar operações. Muitas vezes, esses problemas surgem da falta de sistemas integrados e acessíveis, resultando em falhas operacionais, como perda de material, controle inadequado das finanças e atrasos no atendimento de fornecedores. </a:t>
            </a:r>
          </a:p>
          <a:p>
            <a:pPr marL="264217" lvl="1" algn="l"/>
            <a:r>
              <a:rPr lang="pt-BR" dirty="0">
                <a:latin typeface="Montserrat"/>
                <a:ea typeface="Montserrat"/>
                <a:cs typeface="Montserrat"/>
                <a:sym typeface="Montserrat"/>
              </a:rPr>
              <a:t>	A empresa em questão enfrenta dificuldades significativas na gestão de seus recursos materiais e financeiros. A ausência de um sistema de controle de estoque leva a problemas como a falta ou o excesso de materiais, dificultando a previsão de demandas e gerando prejuízos financeiros. Além disso, o controle manual de caixa e a falta de um registro eficiente de fornecedores tornam o gerenciamento financeiro e de compras ineficaz, aumentando os riscos de erros humanos e a falta de visibilidade sobre a saúde financeira da empresa. </a:t>
            </a:r>
          </a:p>
          <a:p>
            <a:pPr marL="264217" lvl="1" algn="l"/>
            <a:r>
              <a:rPr lang="pt-BR" dirty="0">
                <a:latin typeface="Montserrat"/>
                <a:ea typeface="Montserrat"/>
                <a:cs typeface="Montserrat"/>
                <a:sym typeface="Montserrat"/>
              </a:rPr>
              <a:t>	Este projeto propõe o desenvolvimento de um painel de controle em Java que integrará o gerenciamento de estoque, fluxo de caixa e fornecedores em uma única plataforma, de fácil acesso e uso intuitivo. Utilizando tecnologias acessíveis e com uma arquitetura escalável, o sistema pode ser facilmente implementado em pequenas e médias empresas, sem exigir grandes investimentos em infraestrutura. A escolha por Java, uma linguagem amplamente utilizada e suportada, garante a robustez e a flexibilidade necessárias para futuras adaptações e expansões do sistema.</a:t>
            </a:r>
          </a:p>
          <a:p>
            <a:pPr marL="264217" lvl="1" algn="l"/>
            <a:r>
              <a:rPr lang="pt-BR" dirty="0">
                <a:latin typeface="Montserrat"/>
                <a:ea typeface="Montserrat"/>
                <a:cs typeface="Montserrat"/>
                <a:sym typeface="Montserrat"/>
              </a:rPr>
              <a:t>	A implementação deste painel representa uma solução eficiente para os problemas enfrentados pela empresa, oferecendo um controle mais rigoroso sobre os materiais e o caixa, além de automatizar o processo de gerenciamento de fornecedores. Isso resultará em maior organização interna, redução de erros e aumento da capacidade de resposta às demandas do mercado. O projeto tem o potencial de impactar positivamente o desempenho financeiro da empresa, aumentando sua lucratividade e competitividade no mercado.</a:t>
            </a:r>
            <a:endParaRPr lang="en-US" sz="1200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" name="Freeform 8"/>
          <p:cNvSpPr/>
          <p:nvPr/>
        </p:nvSpPr>
        <p:spPr>
          <a:xfrm rot="5400000">
            <a:off x="16167100" y="8178800"/>
            <a:ext cx="1282700" cy="2984500"/>
          </a:xfrm>
          <a:custGeom>
            <a:avLst/>
            <a:gdLst/>
            <a:ahLst/>
            <a:cxnLst/>
            <a:rect l="l" t="t" r="r" b="b"/>
            <a:pathLst>
              <a:path w="1606794" h="4555344">
                <a:moveTo>
                  <a:pt x="0" y="0"/>
                </a:moveTo>
                <a:lnTo>
                  <a:pt x="1606794" y="0"/>
                </a:lnTo>
                <a:lnTo>
                  <a:pt x="1606794" y="4555344"/>
                </a:lnTo>
                <a:lnTo>
                  <a:pt x="0" y="45553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67410" y="-1562130"/>
            <a:ext cx="18822820" cy="13411259"/>
          </a:xfrm>
          <a:custGeom>
            <a:avLst/>
            <a:gdLst/>
            <a:ahLst/>
            <a:cxnLst/>
            <a:rect l="l" t="t" r="r" b="b"/>
            <a:pathLst>
              <a:path w="18822820" h="13411259">
                <a:moveTo>
                  <a:pt x="0" y="0"/>
                </a:moveTo>
                <a:lnTo>
                  <a:pt x="18822820" y="0"/>
                </a:lnTo>
                <a:lnTo>
                  <a:pt x="18822820" y="13411260"/>
                </a:lnTo>
                <a:lnTo>
                  <a:pt x="0" y="134112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3" name="Group 3"/>
          <p:cNvGrpSpPr/>
          <p:nvPr/>
        </p:nvGrpSpPr>
        <p:grpSpPr>
          <a:xfrm>
            <a:off x="2195188" y="1997599"/>
            <a:ext cx="1744314" cy="185699"/>
            <a:chOff x="0" y="0"/>
            <a:chExt cx="459408" cy="4890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59408" cy="48908"/>
            </a:xfrm>
            <a:custGeom>
              <a:avLst/>
              <a:gdLst/>
              <a:ahLst/>
              <a:cxnLst/>
              <a:rect l="l" t="t" r="r" b="b"/>
              <a:pathLst>
                <a:path w="459408" h="48908">
                  <a:moveTo>
                    <a:pt x="0" y="0"/>
                  </a:moveTo>
                  <a:lnTo>
                    <a:pt x="459408" y="0"/>
                  </a:lnTo>
                  <a:lnTo>
                    <a:pt x="459408" y="48908"/>
                  </a:lnTo>
                  <a:lnTo>
                    <a:pt x="0" y="48908"/>
                  </a:lnTo>
                  <a:close/>
                </a:path>
              </a:pathLst>
            </a:custGeom>
            <a:solidFill>
              <a:srgbClr val="0B5CF4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38100"/>
              <a:ext cx="459408" cy="108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53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2001597" y="595039"/>
            <a:ext cx="14441734" cy="973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63"/>
              </a:lnSpc>
            </a:pPr>
            <a:r>
              <a:rPr lang="en-US" sz="6939" spc="-457" dirty="0" err="1">
                <a:solidFill>
                  <a:srgbClr val="0B5CF4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Documentação</a:t>
            </a:r>
            <a:r>
              <a:rPr lang="en-US" sz="6939" spc="-457" dirty="0">
                <a:solidFill>
                  <a:srgbClr val="0B5CF4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 </a:t>
            </a:r>
            <a:r>
              <a:rPr lang="en-US" sz="6939" spc="-457" dirty="0" err="1">
                <a:solidFill>
                  <a:srgbClr val="0B5CF4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Inicial</a:t>
            </a:r>
            <a:r>
              <a:rPr lang="en-US" sz="6939" spc="-457" dirty="0">
                <a:solidFill>
                  <a:srgbClr val="0B5CF4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 do Projeto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85800" y="2183298"/>
            <a:ext cx="15920094" cy="92691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118"/>
              </a:lnSpc>
            </a:pPr>
            <a:endParaRPr dirty="0"/>
          </a:p>
          <a:p>
            <a:pPr marL="528433" lvl="1" indent="-264216" algn="l">
              <a:lnSpc>
                <a:spcPts val="6118"/>
              </a:lnSpc>
              <a:buFont typeface="Arial"/>
              <a:buChar char="•"/>
            </a:pPr>
            <a:r>
              <a:rPr lang="en-US" sz="2447" dirty="0" err="1">
                <a:latin typeface="Montserrat Bold"/>
                <a:ea typeface="Montserrat Bold"/>
                <a:cs typeface="Montserrat Bold"/>
                <a:sym typeface="Montserrat Bold"/>
              </a:rPr>
              <a:t>Objetivos</a:t>
            </a:r>
            <a:r>
              <a:rPr lang="en-US" sz="2447" dirty="0">
                <a:latin typeface="Montserrat Bold"/>
                <a:ea typeface="Montserrat Bold"/>
                <a:cs typeface="Montserrat Bold"/>
                <a:sym typeface="Montserrat Bold"/>
              </a:rPr>
              <a:t>:</a:t>
            </a:r>
          </a:p>
          <a:p>
            <a:pPr marL="528433" lvl="1" indent="-264216">
              <a:lnSpc>
                <a:spcPts val="6118"/>
              </a:lnSpc>
              <a:buFont typeface="Arial"/>
              <a:buChar char="•"/>
            </a:pPr>
            <a:r>
              <a:rPr lang="en-US" sz="2447" dirty="0" err="1">
                <a:latin typeface="Montserrat Bold"/>
                <a:ea typeface="Montserrat"/>
                <a:cs typeface="Montserrat"/>
                <a:sym typeface="Montserrat Bold"/>
              </a:rPr>
              <a:t>Gerenciamento</a:t>
            </a:r>
            <a:r>
              <a:rPr lang="en-US" sz="2447" dirty="0">
                <a:latin typeface="Montserrat Bold"/>
                <a:ea typeface="Montserrat"/>
                <a:cs typeface="Montserrat"/>
                <a:sym typeface="Montserrat Bold"/>
              </a:rPr>
              <a:t> </a:t>
            </a:r>
            <a:r>
              <a:rPr lang="en-US" sz="2447" dirty="0" err="1">
                <a:latin typeface="Montserrat Bold"/>
                <a:ea typeface="Montserrat"/>
                <a:cs typeface="Montserrat"/>
                <a:sym typeface="Montserrat Bold"/>
              </a:rPr>
              <a:t>Financeiro</a:t>
            </a:r>
            <a:br>
              <a:rPr lang="en-US" sz="2447" dirty="0">
                <a:latin typeface="Montserrat Bold"/>
                <a:ea typeface="Montserrat"/>
                <a:cs typeface="Montserrat"/>
                <a:sym typeface="Montserrat Bold"/>
              </a:rPr>
            </a:br>
            <a:r>
              <a:rPr lang="pt-BR" sz="2400" dirty="0"/>
              <a:t>Permitir que o empreendedor registre entradas e saídas de dinheiro. Isso pode incluir vendas, despesas operacionais, pagamentos de fornecedores, etc.</a:t>
            </a:r>
          </a:p>
          <a:p>
            <a:pPr marL="528433" lvl="1" indent="-264216">
              <a:lnSpc>
                <a:spcPts val="6118"/>
              </a:lnSpc>
              <a:buFont typeface="Arial"/>
              <a:buChar char="•"/>
            </a:pPr>
            <a:r>
              <a:rPr lang="pt-BR" sz="2450" dirty="0">
                <a:latin typeface="Montserrat Bold" panose="020B0604020202020204" charset="0"/>
                <a:ea typeface="Montserrat"/>
                <a:cs typeface="Montserrat"/>
                <a:sym typeface="Montserrat"/>
              </a:rPr>
              <a:t>Controle de Estoque</a:t>
            </a:r>
            <a:br>
              <a:rPr lang="pt-BR" dirty="0">
                <a:latin typeface="Montserrat"/>
                <a:ea typeface="Montserrat"/>
                <a:cs typeface="Montserrat"/>
                <a:sym typeface="Montserrat"/>
              </a:rPr>
            </a:br>
            <a:r>
              <a:rPr lang="pt-BR" sz="2400" dirty="0"/>
              <a:t>Permitir que o empreendedor registre e atualize informações sobre produtos, incluindo nome, descrição, quantidade em estoque, e preço. Também auxilia o mesmo a ter controle da quantidade de estoque de forma que envia notificações alertando-o!.</a:t>
            </a:r>
          </a:p>
          <a:p>
            <a:pPr marL="528433" lvl="1" indent="-264216">
              <a:lnSpc>
                <a:spcPts val="6118"/>
              </a:lnSpc>
              <a:buFont typeface="Arial"/>
              <a:buChar char="•"/>
            </a:pPr>
            <a:endParaRPr lang="en-US" sz="2447" dirty="0"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6118"/>
              </a:lnSpc>
            </a:pPr>
            <a:endParaRPr lang="en-US" sz="2447" dirty="0"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6118"/>
              </a:lnSpc>
            </a:pPr>
            <a:endParaRPr lang="en-US" sz="2447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" name="Freeform 8"/>
          <p:cNvSpPr/>
          <p:nvPr/>
        </p:nvSpPr>
        <p:spPr>
          <a:xfrm rot="5400000">
            <a:off x="15206931" y="7205931"/>
            <a:ext cx="1606794" cy="4555344"/>
          </a:xfrm>
          <a:custGeom>
            <a:avLst/>
            <a:gdLst/>
            <a:ahLst/>
            <a:cxnLst/>
            <a:rect l="l" t="t" r="r" b="b"/>
            <a:pathLst>
              <a:path w="1606794" h="4555344">
                <a:moveTo>
                  <a:pt x="0" y="0"/>
                </a:moveTo>
                <a:lnTo>
                  <a:pt x="1606794" y="0"/>
                </a:lnTo>
                <a:lnTo>
                  <a:pt x="1606794" y="4555344"/>
                </a:lnTo>
                <a:lnTo>
                  <a:pt x="0" y="45553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133105" y="4152900"/>
            <a:ext cx="18822820" cy="14859059"/>
          </a:xfrm>
          <a:custGeom>
            <a:avLst/>
            <a:gdLst/>
            <a:ahLst/>
            <a:cxnLst/>
            <a:rect l="l" t="t" r="r" b="b"/>
            <a:pathLst>
              <a:path w="18822820" h="13411259">
                <a:moveTo>
                  <a:pt x="0" y="0"/>
                </a:moveTo>
                <a:lnTo>
                  <a:pt x="18822820" y="0"/>
                </a:lnTo>
                <a:lnTo>
                  <a:pt x="18822820" y="13411260"/>
                </a:lnTo>
                <a:lnTo>
                  <a:pt x="0" y="134112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3" name="Group 3"/>
          <p:cNvGrpSpPr/>
          <p:nvPr/>
        </p:nvGrpSpPr>
        <p:grpSpPr>
          <a:xfrm>
            <a:off x="2195188" y="1997599"/>
            <a:ext cx="1744314" cy="185699"/>
            <a:chOff x="0" y="0"/>
            <a:chExt cx="459408" cy="4890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59408" cy="48908"/>
            </a:xfrm>
            <a:custGeom>
              <a:avLst/>
              <a:gdLst/>
              <a:ahLst/>
              <a:cxnLst/>
              <a:rect l="l" t="t" r="r" b="b"/>
              <a:pathLst>
                <a:path w="459408" h="48908">
                  <a:moveTo>
                    <a:pt x="0" y="0"/>
                  </a:moveTo>
                  <a:lnTo>
                    <a:pt x="459408" y="0"/>
                  </a:lnTo>
                  <a:lnTo>
                    <a:pt x="459408" y="48908"/>
                  </a:lnTo>
                  <a:lnTo>
                    <a:pt x="0" y="48908"/>
                  </a:lnTo>
                  <a:close/>
                </a:path>
              </a:pathLst>
            </a:custGeom>
            <a:solidFill>
              <a:srgbClr val="0B5CF4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38100"/>
              <a:ext cx="459408" cy="108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53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2001597" y="595039"/>
            <a:ext cx="14441734" cy="973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63"/>
              </a:lnSpc>
            </a:pPr>
            <a:r>
              <a:rPr lang="en-US" sz="6939" spc="-457" dirty="0" err="1">
                <a:solidFill>
                  <a:srgbClr val="0B5CF4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Documentação</a:t>
            </a:r>
            <a:r>
              <a:rPr lang="en-US" sz="6939" spc="-457" dirty="0">
                <a:solidFill>
                  <a:srgbClr val="0B5CF4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 </a:t>
            </a:r>
            <a:r>
              <a:rPr lang="en-US" sz="6939" spc="-457" dirty="0" err="1">
                <a:solidFill>
                  <a:srgbClr val="0B5CF4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Inicial</a:t>
            </a:r>
            <a:r>
              <a:rPr lang="en-US" sz="6939" spc="-457" dirty="0">
                <a:solidFill>
                  <a:srgbClr val="0B5CF4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 do Projeto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598285" y="1790700"/>
            <a:ext cx="16653225" cy="92010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118"/>
              </a:lnSpc>
            </a:pPr>
            <a:endParaRPr dirty="0"/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447" dirty="0" err="1">
                <a:latin typeface="Montserrat Bold"/>
                <a:ea typeface="Montserrat Bold"/>
                <a:cs typeface="Montserrat Bold"/>
                <a:sym typeface="Montserrat Bold"/>
              </a:rPr>
              <a:t>Orçamento</a:t>
            </a:r>
            <a:r>
              <a:rPr lang="en-US" sz="2447" dirty="0">
                <a:latin typeface="Montserrat Bold"/>
                <a:ea typeface="Montserrat Bold"/>
                <a:cs typeface="Montserrat Bold"/>
                <a:sym typeface="Montserrat Bold"/>
              </a:rPr>
              <a:t> do projeto:</a:t>
            </a:r>
            <a:br>
              <a:rPr lang="en-US" sz="2447" dirty="0">
                <a:latin typeface="Montserrat Bold"/>
                <a:ea typeface="Montserrat Bold"/>
                <a:cs typeface="Montserrat Bold"/>
                <a:sym typeface="Montserrat Bold"/>
              </a:rPr>
            </a:br>
            <a:br>
              <a:rPr lang="en-US" sz="2447" dirty="0">
                <a:latin typeface="Montserrat Bold"/>
                <a:ea typeface="Montserrat Bold"/>
                <a:cs typeface="Montserrat Bold"/>
                <a:sym typeface="Montserrat Bold"/>
              </a:rPr>
            </a:br>
            <a:r>
              <a:rPr lang="en-US" sz="2447" dirty="0">
                <a:latin typeface="Montserrat Bold"/>
                <a:ea typeface="Montserrat Bold"/>
                <a:cs typeface="Montserrat Bold"/>
                <a:sym typeface="Montserrat Bold"/>
              </a:rPr>
              <a:t> </a:t>
            </a:r>
            <a:r>
              <a:rPr lang="pt-BR" sz="1800" dirty="0">
                <a:effectLst/>
                <a:latin typeface="Symbol" panose="05050102010706020507" pitchFamily="18" charset="2"/>
                <a:ea typeface="Times New Roman" panose="02020603050405020304" pitchFamily="18" charset="0"/>
                <a:cs typeface="Times New Roman" panose="02020603050405020304" pitchFamily="18" charset="0"/>
              </a:rPr>
              <a:t>·</a:t>
            </a:r>
            <a:r>
              <a:rPr lang="pt-BR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pt-BR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Desenvolvedor Java</a:t>
            </a:r>
            <a:endParaRPr lang="pt-B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pt-BR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Horas Estimadas</a:t>
            </a:r>
            <a:r>
              <a:rPr lang="pt-BR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O desenvolvedor que fala quantas horas ele gasta para fazer o projeto</a:t>
            </a:r>
            <a:endParaRPr lang="pt-B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pt-BR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Valor da Hora</a:t>
            </a:r>
            <a:r>
              <a:rPr lang="pt-BR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R$</a:t>
            </a:r>
            <a:r>
              <a:rPr lang="pt-BR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151</a:t>
            </a:r>
            <a:r>
              <a:rPr lang="pt-BR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 R$</a:t>
            </a:r>
            <a:r>
              <a:rPr lang="pt-BR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2476</a:t>
            </a:r>
            <a:r>
              <a:rPr lang="pt-BR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por hora</a:t>
            </a:r>
            <a:br>
              <a:rPr lang="pt-BR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endParaRPr lang="pt-B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1800" dirty="0">
                <a:effectLst/>
                <a:latin typeface="Symbol" panose="05050102010706020507" pitchFamily="18" charset="2"/>
                <a:ea typeface="Times New Roman" panose="02020603050405020304" pitchFamily="18" charset="0"/>
                <a:cs typeface="Times New Roman" panose="02020603050405020304" pitchFamily="18" charset="0"/>
              </a:rPr>
              <a:t>·</a:t>
            </a:r>
            <a:r>
              <a:rPr lang="pt-BR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pt-BR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Desenvolvedor </a:t>
            </a:r>
            <a:r>
              <a:rPr lang="pt-BR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Frontend</a:t>
            </a:r>
            <a:endParaRPr lang="pt-B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pt-BR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Horas Estimadas</a:t>
            </a:r>
            <a:r>
              <a:rPr lang="pt-BR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200 a 350 horas</a:t>
            </a:r>
            <a:endParaRPr lang="pt-B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pt-BR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Valor da Hora</a:t>
            </a:r>
            <a:r>
              <a:rPr lang="pt-BR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R$</a:t>
            </a:r>
            <a:r>
              <a:rPr lang="pt-BR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167</a:t>
            </a:r>
            <a:r>
              <a:rPr lang="pt-BR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 R$</a:t>
            </a:r>
            <a:r>
              <a:rPr lang="pt-BR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955</a:t>
            </a:r>
            <a:r>
              <a:rPr lang="pt-BR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por hora</a:t>
            </a:r>
            <a:br>
              <a:rPr lang="pt-BR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endParaRPr lang="pt-B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1800" dirty="0">
                <a:effectLst/>
                <a:latin typeface="Symbol" panose="05050102010706020507" pitchFamily="18" charset="2"/>
                <a:ea typeface="Times New Roman" panose="02020603050405020304" pitchFamily="18" charset="0"/>
                <a:cs typeface="Times New Roman" panose="02020603050405020304" pitchFamily="18" charset="0"/>
              </a:rPr>
              <a:t>·</a:t>
            </a:r>
            <a:r>
              <a:rPr lang="pt-BR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pt-BR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Tester</a:t>
            </a:r>
            <a:r>
              <a:rPr lang="pt-BR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/Analista de QA</a:t>
            </a:r>
            <a:endParaRPr lang="pt-B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pt-BR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Horas Estimadas</a:t>
            </a:r>
            <a:r>
              <a:rPr lang="pt-BR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100 a 200 horas</a:t>
            </a:r>
            <a:endParaRPr lang="pt-B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pt-BR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Valor da Hora</a:t>
            </a:r>
            <a:r>
              <a:rPr lang="pt-BR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R$90 a R$550 por hora</a:t>
            </a:r>
            <a:br>
              <a:rPr lang="pt-BR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endParaRPr lang="pt-B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1800" dirty="0">
                <a:effectLst/>
                <a:latin typeface="Symbol" panose="05050102010706020507" pitchFamily="18" charset="2"/>
                <a:ea typeface="Times New Roman" panose="02020603050405020304" pitchFamily="18" charset="0"/>
                <a:cs typeface="Times New Roman" panose="02020603050405020304" pitchFamily="18" charset="0"/>
              </a:rPr>
              <a:t>·</a:t>
            </a:r>
            <a:r>
              <a:rPr lang="pt-BR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pt-BR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Valor para hospedar um servidor</a:t>
            </a:r>
            <a:endParaRPr lang="pt-B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pt-BR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Valor</a:t>
            </a:r>
            <a:r>
              <a:rPr lang="pt-BR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R$15 a 51</a:t>
            </a:r>
            <a:endParaRPr lang="pt-B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 algn="l">
              <a:lnSpc>
                <a:spcPts val="6118"/>
              </a:lnSpc>
              <a:buFont typeface="Symbol" panose="05050102010706020507" pitchFamily="18" charset="2"/>
              <a:buChar char="·"/>
            </a:pPr>
            <a:r>
              <a:rPr lang="pt-BR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Valor</a:t>
            </a:r>
            <a:r>
              <a:rPr lang="pt-BR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Total</a:t>
            </a:r>
            <a:r>
              <a:rPr lang="pt-BR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 O total ficou com um valor de 507.444, esse valor foi com base de 20 dias de um Desenvolvedor Java, 15 dias de um Desenvolvedor </a:t>
            </a:r>
            <a:r>
              <a:rPr lang="pt-BR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Frontend</a:t>
            </a:r>
            <a:r>
              <a:rPr lang="pt-BR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5 dias do </a:t>
            </a:r>
            <a:r>
              <a:rPr lang="pt-BR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Tester</a:t>
            </a:r>
            <a:r>
              <a:rPr lang="pt-BR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/Analista de QA e 1 ano do servidor hospedado. </a:t>
            </a:r>
            <a:endParaRPr lang="en-US" dirty="0"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6118"/>
              </a:lnSpc>
            </a:pPr>
            <a:endParaRPr lang="en-US" sz="2447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" name="Freeform 8"/>
          <p:cNvSpPr/>
          <p:nvPr/>
        </p:nvSpPr>
        <p:spPr>
          <a:xfrm rot="5400000">
            <a:off x="15037875" y="5726625"/>
            <a:ext cx="1606794" cy="4555344"/>
          </a:xfrm>
          <a:custGeom>
            <a:avLst/>
            <a:gdLst/>
            <a:ahLst/>
            <a:cxnLst/>
            <a:rect l="l" t="t" r="r" b="b"/>
            <a:pathLst>
              <a:path w="1606794" h="4555344">
                <a:moveTo>
                  <a:pt x="0" y="0"/>
                </a:moveTo>
                <a:lnTo>
                  <a:pt x="1606794" y="0"/>
                </a:lnTo>
                <a:lnTo>
                  <a:pt x="1606794" y="4555344"/>
                </a:lnTo>
                <a:lnTo>
                  <a:pt x="0" y="45553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 dirty="0"/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7D74DF3C-5E49-4897-8375-E0B0C42246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461664"/>
            <a:ext cx="264816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80215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67410" y="-1562130"/>
            <a:ext cx="18822820" cy="13411259"/>
          </a:xfrm>
          <a:custGeom>
            <a:avLst/>
            <a:gdLst/>
            <a:ahLst/>
            <a:cxnLst/>
            <a:rect l="l" t="t" r="r" b="b"/>
            <a:pathLst>
              <a:path w="18822820" h="13411259">
                <a:moveTo>
                  <a:pt x="0" y="0"/>
                </a:moveTo>
                <a:lnTo>
                  <a:pt x="18822820" y="0"/>
                </a:lnTo>
                <a:lnTo>
                  <a:pt x="18822820" y="13411260"/>
                </a:lnTo>
                <a:lnTo>
                  <a:pt x="0" y="134112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3" name="Group 3"/>
          <p:cNvGrpSpPr/>
          <p:nvPr/>
        </p:nvGrpSpPr>
        <p:grpSpPr>
          <a:xfrm>
            <a:off x="2195188" y="1997599"/>
            <a:ext cx="1744314" cy="185699"/>
            <a:chOff x="0" y="0"/>
            <a:chExt cx="459408" cy="4890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59408" cy="48908"/>
            </a:xfrm>
            <a:custGeom>
              <a:avLst/>
              <a:gdLst/>
              <a:ahLst/>
              <a:cxnLst/>
              <a:rect l="l" t="t" r="r" b="b"/>
              <a:pathLst>
                <a:path w="459408" h="48908">
                  <a:moveTo>
                    <a:pt x="0" y="0"/>
                  </a:moveTo>
                  <a:lnTo>
                    <a:pt x="459408" y="0"/>
                  </a:lnTo>
                  <a:lnTo>
                    <a:pt x="459408" y="48908"/>
                  </a:lnTo>
                  <a:lnTo>
                    <a:pt x="0" y="48908"/>
                  </a:lnTo>
                  <a:close/>
                </a:path>
              </a:pathLst>
            </a:custGeom>
            <a:solidFill>
              <a:srgbClr val="0B5CF4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38100"/>
              <a:ext cx="459408" cy="108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53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2001597" y="595039"/>
            <a:ext cx="14441734" cy="973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63"/>
              </a:lnSpc>
            </a:pPr>
            <a:r>
              <a:rPr lang="en-US" sz="6939" spc="-457" dirty="0" err="1">
                <a:solidFill>
                  <a:srgbClr val="0B5CF4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Documentação</a:t>
            </a:r>
            <a:r>
              <a:rPr lang="en-US" sz="6939" spc="-457" dirty="0">
                <a:solidFill>
                  <a:srgbClr val="0B5CF4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 </a:t>
            </a:r>
            <a:r>
              <a:rPr lang="en-US" sz="6939" spc="-457" dirty="0" err="1">
                <a:solidFill>
                  <a:srgbClr val="0B5CF4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Inicial</a:t>
            </a:r>
            <a:r>
              <a:rPr lang="en-US" sz="6939" spc="-457" dirty="0">
                <a:solidFill>
                  <a:srgbClr val="0B5CF4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 do Projeto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85800" y="1997599"/>
            <a:ext cx="16382999" cy="58859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118"/>
              </a:lnSpc>
            </a:pPr>
            <a:endParaRPr dirty="0"/>
          </a:p>
          <a:p>
            <a:pPr marL="528433" lvl="1" indent="-264216" algn="l">
              <a:lnSpc>
                <a:spcPct val="200000"/>
              </a:lnSpc>
              <a:buFont typeface="Arial"/>
              <a:buChar char="•"/>
            </a:pPr>
            <a:r>
              <a:rPr lang="en-US" sz="2447" dirty="0" err="1">
                <a:latin typeface="Montserrat Bold"/>
                <a:ea typeface="Montserrat Bold"/>
                <a:cs typeface="Montserrat Bold"/>
                <a:sym typeface="Montserrat Bold"/>
              </a:rPr>
              <a:t>Justificativas</a:t>
            </a:r>
            <a:r>
              <a:rPr lang="en-US" sz="2447" dirty="0">
                <a:latin typeface="Montserrat Bold"/>
                <a:ea typeface="Montserrat Bold"/>
                <a:cs typeface="Montserrat Bold"/>
                <a:sym typeface="Montserrat Bold"/>
              </a:rPr>
              <a:t>: </a:t>
            </a:r>
            <a:br>
              <a:rPr lang="en-US" sz="2447" dirty="0">
                <a:latin typeface="Montserrat Bold"/>
                <a:ea typeface="Montserrat Bold"/>
                <a:cs typeface="Montserrat Bold"/>
                <a:sym typeface="Montserrat Bold"/>
              </a:rPr>
            </a:br>
            <a:r>
              <a:rPr lang="pt-BR" dirty="0">
                <a:latin typeface="Montserrat" panose="020B0604020202020204" charset="0"/>
                <a:ea typeface="Montserrat Bold"/>
                <a:cs typeface="Montserrat Bold"/>
                <a:sym typeface="Montserrat Bold"/>
              </a:rPr>
              <a:t>Motivo da escolha, Este projeto foi escolhido porque as pequenas e médias empresas (</a:t>
            </a:r>
            <a:r>
              <a:rPr lang="pt-BR" dirty="0" err="1">
                <a:latin typeface="Montserrat" panose="020B0604020202020204" charset="0"/>
                <a:ea typeface="Montserrat Bold"/>
                <a:cs typeface="Montserrat Bold"/>
                <a:sym typeface="Montserrat Bold"/>
              </a:rPr>
              <a:t>PMEs</a:t>
            </a:r>
            <a:r>
              <a:rPr lang="pt-BR" dirty="0">
                <a:latin typeface="Montserrat" panose="020B0604020202020204" charset="0"/>
                <a:ea typeface="Montserrat Bold"/>
                <a:cs typeface="Montserrat Bold"/>
                <a:sym typeface="Montserrat Bold"/>
              </a:rPr>
              <a:t>) precisam de melhorias na gestão de recursos e nas operações internas. Muitas </a:t>
            </a:r>
            <a:r>
              <a:rPr lang="pt-BR" dirty="0" err="1">
                <a:latin typeface="Montserrat" panose="020B0604020202020204" charset="0"/>
                <a:ea typeface="Montserrat Bold"/>
                <a:cs typeface="Montserrat Bold"/>
                <a:sym typeface="Montserrat Bold"/>
              </a:rPr>
              <a:t>PMEs</a:t>
            </a:r>
            <a:r>
              <a:rPr lang="pt-BR" dirty="0">
                <a:latin typeface="Montserrat" panose="020B0604020202020204" charset="0"/>
                <a:ea typeface="Montserrat Bold"/>
                <a:cs typeface="Montserrat Bold"/>
                <a:sym typeface="Montserrat Bold"/>
              </a:rPr>
              <a:t> enfrentam problemas significativos relacionados ao controle de estoque, gestão de fornecedores e monitoramento de fluxo de caixa no mundo atual de negócios, onde a eficiência operacional é um fator importante para competir com outras empresas. Importância do projeto, a falta de um sistema de controle de estoque e a gestão ineficaz do fluxo de caixa e fornecedores são alguns dos problemas específicos que a empresa em questão está enfrentando. Essas questões afetam diretamente a eficiência operacional e a saúde financeira da empresa, e a falta de um sistema integrado contribui para esses problemas. Benefícios esperados são a Melhoria no Controle de Estoque, Gerenciamento Financeiro Eficiente, Otimização do Gerenciamento de Fornecedores e Aumento da Competitividade.</a:t>
            </a:r>
            <a:endParaRPr lang="en-US" dirty="0">
              <a:latin typeface="Montserrat" panose="020B0604020202020204" charset="0"/>
              <a:ea typeface="Montserrat"/>
              <a:cs typeface="Montserrat"/>
              <a:sym typeface="Montserrat"/>
            </a:endParaRPr>
          </a:p>
        </p:txBody>
      </p:sp>
      <p:sp>
        <p:nvSpPr>
          <p:cNvPr id="8" name="Freeform 8"/>
          <p:cNvSpPr/>
          <p:nvPr/>
        </p:nvSpPr>
        <p:spPr>
          <a:xfrm rot="5400000">
            <a:off x="15206931" y="7205931"/>
            <a:ext cx="1606794" cy="4555344"/>
          </a:xfrm>
          <a:custGeom>
            <a:avLst/>
            <a:gdLst/>
            <a:ahLst/>
            <a:cxnLst/>
            <a:rect l="l" t="t" r="r" b="b"/>
            <a:pathLst>
              <a:path w="1606794" h="4555344">
                <a:moveTo>
                  <a:pt x="0" y="0"/>
                </a:moveTo>
                <a:lnTo>
                  <a:pt x="1606794" y="0"/>
                </a:lnTo>
                <a:lnTo>
                  <a:pt x="1606794" y="4555344"/>
                </a:lnTo>
                <a:lnTo>
                  <a:pt x="0" y="45553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773806"/>
            <a:ext cx="18446100" cy="12289714"/>
          </a:xfrm>
          <a:custGeom>
            <a:avLst/>
            <a:gdLst/>
            <a:ahLst/>
            <a:cxnLst/>
            <a:rect l="l" t="t" r="r" b="b"/>
            <a:pathLst>
              <a:path w="18446100" h="12289714">
                <a:moveTo>
                  <a:pt x="0" y="0"/>
                </a:moveTo>
                <a:lnTo>
                  <a:pt x="18446100" y="0"/>
                </a:lnTo>
                <a:lnTo>
                  <a:pt x="18446100" y="12289714"/>
                </a:lnTo>
                <a:lnTo>
                  <a:pt x="0" y="122897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3" name="Group 3"/>
          <p:cNvGrpSpPr/>
          <p:nvPr/>
        </p:nvGrpSpPr>
        <p:grpSpPr>
          <a:xfrm>
            <a:off x="2195188" y="1997599"/>
            <a:ext cx="1744314" cy="185699"/>
            <a:chOff x="0" y="0"/>
            <a:chExt cx="459408" cy="4890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59408" cy="48908"/>
            </a:xfrm>
            <a:custGeom>
              <a:avLst/>
              <a:gdLst/>
              <a:ahLst/>
              <a:cxnLst/>
              <a:rect l="l" t="t" r="r" b="b"/>
              <a:pathLst>
                <a:path w="459408" h="48908">
                  <a:moveTo>
                    <a:pt x="0" y="0"/>
                  </a:moveTo>
                  <a:lnTo>
                    <a:pt x="459408" y="0"/>
                  </a:lnTo>
                  <a:lnTo>
                    <a:pt x="459408" y="48908"/>
                  </a:lnTo>
                  <a:lnTo>
                    <a:pt x="0" y="48908"/>
                  </a:lnTo>
                  <a:close/>
                </a:path>
              </a:pathLst>
            </a:custGeom>
            <a:solidFill>
              <a:srgbClr val="0B5CF4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38100"/>
              <a:ext cx="459408" cy="108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53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2001597" y="595039"/>
            <a:ext cx="14441734" cy="973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63"/>
              </a:lnSpc>
            </a:pPr>
            <a:r>
              <a:rPr lang="en-US" sz="6939" spc="-457">
                <a:solidFill>
                  <a:srgbClr val="0B5CF4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Persona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01194" y="3129427"/>
            <a:ext cx="15920094" cy="37932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28433" lvl="1" indent="-264216" algn="l">
              <a:lnSpc>
                <a:spcPts val="6118"/>
              </a:lnSpc>
              <a:buFont typeface="Arial"/>
              <a:buChar char="•"/>
            </a:pPr>
            <a:r>
              <a:rPr lang="en-US" sz="2447" dirty="0" err="1">
                <a:latin typeface="Montserrat Bold"/>
                <a:ea typeface="Montserrat Bold"/>
                <a:cs typeface="Montserrat Bold"/>
                <a:sym typeface="Montserrat Bold"/>
              </a:rPr>
              <a:t>Objetivo</a:t>
            </a:r>
            <a:r>
              <a:rPr lang="en-US" sz="2447" dirty="0">
                <a:latin typeface="Montserrat Bold"/>
                <a:ea typeface="Montserrat Bold"/>
                <a:cs typeface="Montserrat Bold"/>
                <a:sym typeface="Montserrat Bold"/>
              </a:rPr>
              <a:t>:</a:t>
            </a:r>
            <a:r>
              <a:rPr lang="en-US" sz="2447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pt-BR" sz="2447" dirty="0">
                <a:latin typeface="Montserrat"/>
                <a:ea typeface="Montserrat"/>
                <a:cs typeface="Montserrat"/>
                <a:sym typeface="Montserrat"/>
              </a:rPr>
              <a:t>O projeto </a:t>
            </a:r>
            <a:r>
              <a:rPr lang="pt-BR" sz="2447" dirty="0" err="1">
                <a:latin typeface="Montserrat"/>
                <a:ea typeface="Montserrat"/>
                <a:cs typeface="Montserrat"/>
                <a:sym typeface="Montserrat"/>
              </a:rPr>
              <a:t>SmartCompany</a:t>
            </a:r>
            <a:r>
              <a:rPr lang="pt-BR" sz="2447" dirty="0">
                <a:latin typeface="Montserrat"/>
                <a:ea typeface="Montserrat"/>
                <a:cs typeface="Montserrat"/>
                <a:sym typeface="Montserrat"/>
              </a:rPr>
              <a:t> auxilia os empreendedores a gerenciarem seu próprio negócio em relação a, fluxos de entrada e saída, contabilidade e resultado final!</a:t>
            </a:r>
          </a:p>
          <a:p>
            <a:pPr marL="528433" lvl="1" indent="-264216" algn="l">
              <a:lnSpc>
                <a:spcPts val="6118"/>
              </a:lnSpc>
              <a:buFont typeface="Arial"/>
              <a:buChar char="•"/>
            </a:pPr>
            <a:r>
              <a:rPr lang="en-US" sz="2447" dirty="0" err="1">
                <a:latin typeface="Montserrat Bold"/>
                <a:ea typeface="Montserrat Bold"/>
                <a:cs typeface="Montserrat Bold"/>
                <a:sym typeface="Montserrat Bold"/>
              </a:rPr>
              <a:t>Detalhamento</a:t>
            </a:r>
            <a:r>
              <a:rPr lang="en-US" sz="2447" dirty="0">
                <a:latin typeface="Montserrat Bold"/>
                <a:ea typeface="Montserrat Bold"/>
                <a:cs typeface="Montserrat Bold"/>
                <a:sym typeface="Montserrat Bold"/>
              </a:rPr>
              <a:t>: </a:t>
            </a:r>
            <a:r>
              <a:rPr lang="pt-BR" sz="2447" dirty="0">
                <a:latin typeface="Montserrat"/>
                <a:ea typeface="Montserrat"/>
                <a:cs typeface="Montserrat"/>
                <a:sym typeface="Montserrat"/>
              </a:rPr>
              <a:t>O cliente em si é o Santo Supermercado, as dores deles são relacionadas a entrada e saída de  caixa e o fluxo de estoque de produtos orgânicos devido a maior dificuldade de se encontrar, devido a isso elaboramos um sistema para ajudar nessas </a:t>
            </a:r>
            <a:r>
              <a:rPr lang="pt-BR" sz="2447">
                <a:latin typeface="Montserrat"/>
                <a:ea typeface="Montserrat"/>
                <a:cs typeface="Montserrat"/>
                <a:sym typeface="Montserrat"/>
              </a:rPr>
              <a:t>dores!</a:t>
            </a:r>
            <a:endParaRPr lang="en-US" sz="2447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" name="Freeform 8"/>
          <p:cNvSpPr/>
          <p:nvPr/>
        </p:nvSpPr>
        <p:spPr>
          <a:xfrm rot="5400000">
            <a:off x="15059313" y="6980628"/>
            <a:ext cx="1606794" cy="4555344"/>
          </a:xfrm>
          <a:custGeom>
            <a:avLst/>
            <a:gdLst/>
            <a:ahLst/>
            <a:cxnLst/>
            <a:rect l="l" t="t" r="r" b="b"/>
            <a:pathLst>
              <a:path w="1606794" h="4555344">
                <a:moveTo>
                  <a:pt x="0" y="0"/>
                </a:moveTo>
                <a:lnTo>
                  <a:pt x="1606794" y="0"/>
                </a:lnTo>
                <a:lnTo>
                  <a:pt x="1606794" y="4555344"/>
                </a:lnTo>
                <a:lnTo>
                  <a:pt x="0" y="45553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A1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15073358" y="8831350"/>
            <a:ext cx="4155237" cy="2274048"/>
          </a:xfrm>
          <a:custGeom>
            <a:avLst/>
            <a:gdLst/>
            <a:ahLst/>
            <a:cxnLst/>
            <a:rect l="l" t="t" r="r" b="b"/>
            <a:pathLst>
              <a:path w="4155237" h="2274048">
                <a:moveTo>
                  <a:pt x="0" y="0"/>
                </a:moveTo>
                <a:lnTo>
                  <a:pt x="4155236" y="0"/>
                </a:lnTo>
                <a:lnTo>
                  <a:pt x="4155236" y="2274048"/>
                </a:lnTo>
                <a:lnTo>
                  <a:pt x="0" y="22740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TextBox 3"/>
          <p:cNvSpPr txBox="1"/>
          <p:nvPr/>
        </p:nvSpPr>
        <p:spPr>
          <a:xfrm>
            <a:off x="408756" y="461168"/>
            <a:ext cx="17470489" cy="8264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82"/>
              </a:lnSpc>
            </a:pPr>
            <a:r>
              <a:rPr lang="en-US" sz="7261" spc="-479" dirty="0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Trello - </a:t>
            </a:r>
            <a:r>
              <a:rPr lang="en-US" sz="7261" spc="-479" dirty="0" err="1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Acompanhamento</a:t>
            </a:r>
            <a:r>
              <a:rPr lang="en-US" sz="7261" spc="-479" dirty="0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 do Projeto</a:t>
            </a:r>
          </a:p>
        </p:txBody>
      </p:sp>
      <p:pic>
        <p:nvPicPr>
          <p:cNvPr id="74" name="Imagem 73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058AE639-13AB-3548-1631-0A1C98D14B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596232"/>
            <a:ext cx="15894715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9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9106664" y="1096604"/>
            <a:ext cx="0" cy="9190396"/>
          </a:xfrm>
          <a:prstGeom prst="line">
            <a:avLst/>
          </a:prstGeom>
          <a:ln w="9525" cap="flat">
            <a:solidFill>
              <a:srgbClr val="231F20"/>
            </a:solidFill>
            <a:prstDash val="solid"/>
            <a:headEnd type="oval" w="lg" len="lg"/>
            <a:tailEnd type="oval" w="lg" len="lg"/>
          </a:ln>
        </p:spPr>
        <p:txBody>
          <a:bodyPr/>
          <a:lstStyle/>
          <a:p>
            <a:endParaRPr lang="pt-BR"/>
          </a:p>
        </p:txBody>
      </p:sp>
      <p:sp>
        <p:nvSpPr>
          <p:cNvPr id="3" name="AutoShape 3"/>
          <p:cNvSpPr/>
          <p:nvPr/>
        </p:nvSpPr>
        <p:spPr>
          <a:xfrm>
            <a:off x="3821302" y="6324606"/>
            <a:ext cx="12726996" cy="0"/>
          </a:xfrm>
          <a:prstGeom prst="line">
            <a:avLst/>
          </a:prstGeom>
          <a:ln w="9525" cap="flat">
            <a:solidFill>
              <a:srgbClr val="8B9C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sp>
        <p:nvSpPr>
          <p:cNvPr id="4" name="AutoShape 4"/>
          <p:cNvSpPr/>
          <p:nvPr/>
        </p:nvSpPr>
        <p:spPr>
          <a:xfrm>
            <a:off x="3821302" y="5064119"/>
            <a:ext cx="12726996" cy="0"/>
          </a:xfrm>
          <a:prstGeom prst="line">
            <a:avLst/>
          </a:prstGeom>
          <a:ln w="9525" cap="flat">
            <a:solidFill>
              <a:srgbClr val="8B9C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sp>
        <p:nvSpPr>
          <p:cNvPr id="5" name="AutoShape 5"/>
          <p:cNvSpPr/>
          <p:nvPr/>
        </p:nvSpPr>
        <p:spPr>
          <a:xfrm>
            <a:off x="3667581" y="10243009"/>
            <a:ext cx="9986930" cy="0"/>
          </a:xfrm>
          <a:prstGeom prst="line">
            <a:avLst/>
          </a:prstGeom>
          <a:ln w="9525" cap="flat">
            <a:solidFill>
              <a:srgbClr val="8B9C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sp>
        <p:nvSpPr>
          <p:cNvPr id="6" name="AutoShape 6"/>
          <p:cNvSpPr/>
          <p:nvPr/>
        </p:nvSpPr>
        <p:spPr>
          <a:xfrm>
            <a:off x="3821302" y="3803633"/>
            <a:ext cx="12726996" cy="0"/>
          </a:xfrm>
          <a:prstGeom prst="line">
            <a:avLst/>
          </a:prstGeom>
          <a:ln w="9525" cap="flat">
            <a:solidFill>
              <a:srgbClr val="8B9C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sp>
        <p:nvSpPr>
          <p:cNvPr id="7" name="AutoShape 7"/>
          <p:cNvSpPr/>
          <p:nvPr/>
        </p:nvSpPr>
        <p:spPr>
          <a:xfrm>
            <a:off x="3821302" y="8845578"/>
            <a:ext cx="12726996" cy="0"/>
          </a:xfrm>
          <a:prstGeom prst="line">
            <a:avLst/>
          </a:prstGeom>
          <a:ln w="9525" cap="flat">
            <a:solidFill>
              <a:srgbClr val="8B9C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sp>
        <p:nvSpPr>
          <p:cNvPr id="8" name="AutoShape 8"/>
          <p:cNvSpPr/>
          <p:nvPr/>
        </p:nvSpPr>
        <p:spPr>
          <a:xfrm>
            <a:off x="3821302" y="2543146"/>
            <a:ext cx="12726996" cy="0"/>
          </a:xfrm>
          <a:prstGeom prst="line">
            <a:avLst/>
          </a:prstGeom>
          <a:ln w="9525" cap="flat">
            <a:solidFill>
              <a:srgbClr val="8B9C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sp>
        <p:nvSpPr>
          <p:cNvPr id="9" name="AutoShape 9"/>
          <p:cNvSpPr/>
          <p:nvPr/>
        </p:nvSpPr>
        <p:spPr>
          <a:xfrm>
            <a:off x="3821302" y="7585092"/>
            <a:ext cx="12726996" cy="0"/>
          </a:xfrm>
          <a:prstGeom prst="line">
            <a:avLst/>
          </a:prstGeom>
          <a:ln w="9525" cap="flat">
            <a:solidFill>
              <a:srgbClr val="8B9C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sp>
        <p:nvSpPr>
          <p:cNvPr id="10" name="AutoShape 10"/>
          <p:cNvSpPr/>
          <p:nvPr/>
        </p:nvSpPr>
        <p:spPr>
          <a:xfrm>
            <a:off x="3821302" y="1274594"/>
            <a:ext cx="12726996" cy="0"/>
          </a:xfrm>
          <a:prstGeom prst="line">
            <a:avLst/>
          </a:prstGeom>
          <a:ln w="9525" cap="flat">
            <a:solidFill>
              <a:srgbClr val="8B9C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grpSp>
        <p:nvGrpSpPr>
          <p:cNvPr id="11" name="Group 11"/>
          <p:cNvGrpSpPr/>
          <p:nvPr/>
        </p:nvGrpSpPr>
        <p:grpSpPr>
          <a:xfrm>
            <a:off x="147410" y="1404571"/>
            <a:ext cx="2863901" cy="984401"/>
            <a:chOff x="0" y="0"/>
            <a:chExt cx="559290" cy="19224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59290" cy="192243"/>
            </a:xfrm>
            <a:custGeom>
              <a:avLst/>
              <a:gdLst/>
              <a:ahLst/>
              <a:cxnLst/>
              <a:rect l="l" t="t" r="r" b="b"/>
              <a:pathLst>
                <a:path w="559290" h="192243">
                  <a:moveTo>
                    <a:pt x="96122" y="0"/>
                  </a:moveTo>
                  <a:lnTo>
                    <a:pt x="463168" y="0"/>
                  </a:lnTo>
                  <a:cubicBezTo>
                    <a:pt x="488661" y="0"/>
                    <a:pt x="513110" y="10127"/>
                    <a:pt x="531137" y="28153"/>
                  </a:cubicBezTo>
                  <a:cubicBezTo>
                    <a:pt x="549163" y="46180"/>
                    <a:pt x="559290" y="70629"/>
                    <a:pt x="559290" y="96122"/>
                  </a:cubicBezTo>
                  <a:lnTo>
                    <a:pt x="559290" y="96122"/>
                  </a:lnTo>
                  <a:cubicBezTo>
                    <a:pt x="559290" y="149208"/>
                    <a:pt x="516255" y="192243"/>
                    <a:pt x="463168" y="192243"/>
                  </a:cubicBezTo>
                  <a:lnTo>
                    <a:pt x="96122" y="192243"/>
                  </a:lnTo>
                  <a:cubicBezTo>
                    <a:pt x="70629" y="192243"/>
                    <a:pt x="46180" y="182116"/>
                    <a:pt x="28153" y="164090"/>
                  </a:cubicBezTo>
                  <a:cubicBezTo>
                    <a:pt x="10127" y="146064"/>
                    <a:pt x="0" y="121615"/>
                    <a:pt x="0" y="96122"/>
                  </a:cubicBezTo>
                  <a:lnTo>
                    <a:pt x="0" y="96122"/>
                  </a:lnTo>
                  <a:cubicBezTo>
                    <a:pt x="0" y="70629"/>
                    <a:pt x="10127" y="46180"/>
                    <a:pt x="28153" y="28153"/>
                  </a:cubicBezTo>
                  <a:cubicBezTo>
                    <a:pt x="46180" y="10127"/>
                    <a:pt x="70629" y="0"/>
                    <a:pt x="96122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0"/>
              <a:ext cx="559290" cy="1922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74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3730214" y="1404571"/>
            <a:ext cx="8461786" cy="984401"/>
            <a:chOff x="0" y="0"/>
            <a:chExt cx="1267145" cy="192243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267145" cy="192243"/>
            </a:xfrm>
            <a:custGeom>
              <a:avLst/>
              <a:gdLst/>
              <a:ahLst/>
              <a:cxnLst/>
              <a:rect l="l" t="t" r="r" b="b"/>
              <a:pathLst>
                <a:path w="1267145" h="192243">
                  <a:moveTo>
                    <a:pt x="96122" y="0"/>
                  </a:moveTo>
                  <a:lnTo>
                    <a:pt x="1171024" y="0"/>
                  </a:lnTo>
                  <a:cubicBezTo>
                    <a:pt x="1196517" y="0"/>
                    <a:pt x="1220966" y="10127"/>
                    <a:pt x="1238992" y="28153"/>
                  </a:cubicBezTo>
                  <a:cubicBezTo>
                    <a:pt x="1257018" y="46180"/>
                    <a:pt x="1267145" y="70629"/>
                    <a:pt x="1267145" y="96122"/>
                  </a:cubicBezTo>
                  <a:lnTo>
                    <a:pt x="1267145" y="96122"/>
                  </a:lnTo>
                  <a:cubicBezTo>
                    <a:pt x="1267145" y="149208"/>
                    <a:pt x="1224110" y="192243"/>
                    <a:pt x="1171024" y="192243"/>
                  </a:cubicBezTo>
                  <a:lnTo>
                    <a:pt x="96122" y="192243"/>
                  </a:lnTo>
                  <a:cubicBezTo>
                    <a:pt x="70629" y="192243"/>
                    <a:pt x="46180" y="182116"/>
                    <a:pt x="28153" y="164090"/>
                  </a:cubicBezTo>
                  <a:cubicBezTo>
                    <a:pt x="10127" y="146064"/>
                    <a:pt x="0" y="121615"/>
                    <a:pt x="0" y="96122"/>
                  </a:cubicBezTo>
                  <a:lnTo>
                    <a:pt x="0" y="96122"/>
                  </a:lnTo>
                  <a:cubicBezTo>
                    <a:pt x="0" y="70629"/>
                    <a:pt x="10127" y="46180"/>
                    <a:pt x="28153" y="28153"/>
                  </a:cubicBezTo>
                  <a:cubicBezTo>
                    <a:pt x="46180" y="10127"/>
                    <a:pt x="70629" y="0"/>
                    <a:pt x="96122" y="0"/>
                  </a:cubicBezTo>
                  <a:close/>
                </a:path>
              </a:pathLst>
            </a:custGeom>
            <a:solidFill>
              <a:srgbClr val="51CFBD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0"/>
              <a:ext cx="1267145" cy="1922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74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5732480" y="2683749"/>
            <a:ext cx="4786368" cy="984401"/>
            <a:chOff x="0" y="0"/>
            <a:chExt cx="934728" cy="192243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934728" cy="192243"/>
            </a:xfrm>
            <a:custGeom>
              <a:avLst/>
              <a:gdLst/>
              <a:ahLst/>
              <a:cxnLst/>
              <a:rect l="l" t="t" r="r" b="b"/>
              <a:pathLst>
                <a:path w="934728" h="192243">
                  <a:moveTo>
                    <a:pt x="96122" y="0"/>
                  </a:moveTo>
                  <a:lnTo>
                    <a:pt x="838606" y="0"/>
                  </a:lnTo>
                  <a:cubicBezTo>
                    <a:pt x="864099" y="0"/>
                    <a:pt x="888548" y="10127"/>
                    <a:pt x="906575" y="28153"/>
                  </a:cubicBezTo>
                  <a:cubicBezTo>
                    <a:pt x="924601" y="46180"/>
                    <a:pt x="934728" y="70629"/>
                    <a:pt x="934728" y="96122"/>
                  </a:cubicBezTo>
                  <a:lnTo>
                    <a:pt x="934728" y="96122"/>
                  </a:lnTo>
                  <a:cubicBezTo>
                    <a:pt x="934728" y="121615"/>
                    <a:pt x="924601" y="146064"/>
                    <a:pt x="906575" y="164090"/>
                  </a:cubicBezTo>
                  <a:cubicBezTo>
                    <a:pt x="888548" y="182116"/>
                    <a:pt x="864099" y="192243"/>
                    <a:pt x="838606" y="192243"/>
                  </a:cubicBezTo>
                  <a:lnTo>
                    <a:pt x="96122" y="192243"/>
                  </a:lnTo>
                  <a:cubicBezTo>
                    <a:pt x="70629" y="192243"/>
                    <a:pt x="46180" y="182116"/>
                    <a:pt x="28153" y="164090"/>
                  </a:cubicBezTo>
                  <a:cubicBezTo>
                    <a:pt x="10127" y="146064"/>
                    <a:pt x="0" y="121615"/>
                    <a:pt x="0" y="96122"/>
                  </a:cubicBezTo>
                  <a:lnTo>
                    <a:pt x="0" y="96122"/>
                  </a:lnTo>
                  <a:cubicBezTo>
                    <a:pt x="0" y="70629"/>
                    <a:pt x="10127" y="46180"/>
                    <a:pt x="28153" y="28153"/>
                  </a:cubicBezTo>
                  <a:cubicBezTo>
                    <a:pt x="46180" y="10127"/>
                    <a:pt x="70629" y="0"/>
                    <a:pt x="96122" y="0"/>
                  </a:cubicBezTo>
                  <a:close/>
                </a:path>
              </a:pathLst>
            </a:custGeom>
            <a:solidFill>
              <a:srgbClr val="FF7685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0"/>
              <a:ext cx="934728" cy="1922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74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47410" y="3930409"/>
            <a:ext cx="2863901" cy="984401"/>
            <a:chOff x="0" y="0"/>
            <a:chExt cx="559290" cy="192243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559290" cy="192243"/>
            </a:xfrm>
            <a:custGeom>
              <a:avLst/>
              <a:gdLst/>
              <a:ahLst/>
              <a:cxnLst/>
              <a:rect l="l" t="t" r="r" b="b"/>
              <a:pathLst>
                <a:path w="559290" h="192243">
                  <a:moveTo>
                    <a:pt x="96122" y="0"/>
                  </a:moveTo>
                  <a:lnTo>
                    <a:pt x="463168" y="0"/>
                  </a:lnTo>
                  <a:cubicBezTo>
                    <a:pt x="488661" y="0"/>
                    <a:pt x="513110" y="10127"/>
                    <a:pt x="531137" y="28153"/>
                  </a:cubicBezTo>
                  <a:cubicBezTo>
                    <a:pt x="549163" y="46180"/>
                    <a:pt x="559290" y="70629"/>
                    <a:pt x="559290" y="96122"/>
                  </a:cubicBezTo>
                  <a:lnTo>
                    <a:pt x="559290" y="96122"/>
                  </a:lnTo>
                  <a:cubicBezTo>
                    <a:pt x="559290" y="149208"/>
                    <a:pt x="516255" y="192243"/>
                    <a:pt x="463168" y="192243"/>
                  </a:cubicBezTo>
                  <a:lnTo>
                    <a:pt x="96122" y="192243"/>
                  </a:lnTo>
                  <a:cubicBezTo>
                    <a:pt x="70629" y="192243"/>
                    <a:pt x="46180" y="182116"/>
                    <a:pt x="28153" y="164090"/>
                  </a:cubicBezTo>
                  <a:cubicBezTo>
                    <a:pt x="10127" y="146064"/>
                    <a:pt x="0" y="121615"/>
                    <a:pt x="0" y="96122"/>
                  </a:cubicBezTo>
                  <a:lnTo>
                    <a:pt x="0" y="96122"/>
                  </a:lnTo>
                  <a:cubicBezTo>
                    <a:pt x="0" y="70629"/>
                    <a:pt x="10127" y="46180"/>
                    <a:pt x="28153" y="28153"/>
                  </a:cubicBezTo>
                  <a:cubicBezTo>
                    <a:pt x="46180" y="10127"/>
                    <a:pt x="70629" y="0"/>
                    <a:pt x="96122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0"/>
              <a:ext cx="559290" cy="1922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74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47410" y="7719116"/>
            <a:ext cx="2863901" cy="984401"/>
            <a:chOff x="0" y="0"/>
            <a:chExt cx="559290" cy="192243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559290" cy="192243"/>
            </a:xfrm>
            <a:custGeom>
              <a:avLst/>
              <a:gdLst/>
              <a:ahLst/>
              <a:cxnLst/>
              <a:rect l="l" t="t" r="r" b="b"/>
              <a:pathLst>
                <a:path w="559290" h="192243">
                  <a:moveTo>
                    <a:pt x="96122" y="0"/>
                  </a:moveTo>
                  <a:lnTo>
                    <a:pt x="463168" y="0"/>
                  </a:lnTo>
                  <a:cubicBezTo>
                    <a:pt x="488661" y="0"/>
                    <a:pt x="513110" y="10127"/>
                    <a:pt x="531137" y="28153"/>
                  </a:cubicBezTo>
                  <a:cubicBezTo>
                    <a:pt x="549163" y="46180"/>
                    <a:pt x="559290" y="70629"/>
                    <a:pt x="559290" y="96122"/>
                  </a:cubicBezTo>
                  <a:lnTo>
                    <a:pt x="559290" y="96122"/>
                  </a:lnTo>
                  <a:cubicBezTo>
                    <a:pt x="559290" y="149208"/>
                    <a:pt x="516255" y="192243"/>
                    <a:pt x="463168" y="192243"/>
                  </a:cubicBezTo>
                  <a:lnTo>
                    <a:pt x="96122" y="192243"/>
                  </a:lnTo>
                  <a:cubicBezTo>
                    <a:pt x="70629" y="192243"/>
                    <a:pt x="46180" y="182116"/>
                    <a:pt x="28153" y="164090"/>
                  </a:cubicBezTo>
                  <a:cubicBezTo>
                    <a:pt x="10127" y="146064"/>
                    <a:pt x="0" y="121615"/>
                    <a:pt x="0" y="96122"/>
                  </a:cubicBezTo>
                  <a:lnTo>
                    <a:pt x="0" y="96122"/>
                  </a:lnTo>
                  <a:cubicBezTo>
                    <a:pt x="0" y="70629"/>
                    <a:pt x="10127" y="46180"/>
                    <a:pt x="28153" y="28153"/>
                  </a:cubicBezTo>
                  <a:cubicBezTo>
                    <a:pt x="46180" y="10127"/>
                    <a:pt x="70629" y="0"/>
                    <a:pt x="96122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0"/>
              <a:ext cx="559290" cy="1922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74"/>
                </a:lnSpc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47410" y="2667539"/>
            <a:ext cx="2863901" cy="984401"/>
            <a:chOff x="0" y="0"/>
            <a:chExt cx="559290" cy="192243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559290" cy="192243"/>
            </a:xfrm>
            <a:custGeom>
              <a:avLst/>
              <a:gdLst/>
              <a:ahLst/>
              <a:cxnLst/>
              <a:rect l="l" t="t" r="r" b="b"/>
              <a:pathLst>
                <a:path w="559290" h="192243">
                  <a:moveTo>
                    <a:pt x="96122" y="0"/>
                  </a:moveTo>
                  <a:lnTo>
                    <a:pt x="463168" y="0"/>
                  </a:lnTo>
                  <a:cubicBezTo>
                    <a:pt x="488661" y="0"/>
                    <a:pt x="513110" y="10127"/>
                    <a:pt x="531137" y="28153"/>
                  </a:cubicBezTo>
                  <a:cubicBezTo>
                    <a:pt x="549163" y="46180"/>
                    <a:pt x="559290" y="70629"/>
                    <a:pt x="559290" y="96122"/>
                  </a:cubicBezTo>
                  <a:lnTo>
                    <a:pt x="559290" y="96122"/>
                  </a:lnTo>
                  <a:cubicBezTo>
                    <a:pt x="559290" y="149208"/>
                    <a:pt x="516255" y="192243"/>
                    <a:pt x="463168" y="192243"/>
                  </a:cubicBezTo>
                  <a:lnTo>
                    <a:pt x="96122" y="192243"/>
                  </a:lnTo>
                  <a:cubicBezTo>
                    <a:pt x="70629" y="192243"/>
                    <a:pt x="46180" y="182116"/>
                    <a:pt x="28153" y="164090"/>
                  </a:cubicBezTo>
                  <a:cubicBezTo>
                    <a:pt x="10127" y="146064"/>
                    <a:pt x="0" y="121615"/>
                    <a:pt x="0" y="96122"/>
                  </a:cubicBezTo>
                  <a:lnTo>
                    <a:pt x="0" y="96122"/>
                  </a:lnTo>
                  <a:cubicBezTo>
                    <a:pt x="0" y="70629"/>
                    <a:pt x="10127" y="46180"/>
                    <a:pt x="28153" y="28153"/>
                  </a:cubicBezTo>
                  <a:cubicBezTo>
                    <a:pt x="46180" y="10127"/>
                    <a:pt x="70629" y="0"/>
                    <a:pt x="96122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0"/>
              <a:ext cx="559290" cy="1922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74"/>
                </a:lnSpc>
              </a:pPr>
              <a:endParaRPr/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147410" y="6456246"/>
            <a:ext cx="2863901" cy="984401"/>
            <a:chOff x="0" y="0"/>
            <a:chExt cx="559290" cy="192243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559290" cy="192243"/>
            </a:xfrm>
            <a:custGeom>
              <a:avLst/>
              <a:gdLst/>
              <a:ahLst/>
              <a:cxnLst/>
              <a:rect l="l" t="t" r="r" b="b"/>
              <a:pathLst>
                <a:path w="559290" h="192243">
                  <a:moveTo>
                    <a:pt x="96122" y="0"/>
                  </a:moveTo>
                  <a:lnTo>
                    <a:pt x="463168" y="0"/>
                  </a:lnTo>
                  <a:cubicBezTo>
                    <a:pt x="488661" y="0"/>
                    <a:pt x="513110" y="10127"/>
                    <a:pt x="531137" y="28153"/>
                  </a:cubicBezTo>
                  <a:cubicBezTo>
                    <a:pt x="549163" y="46180"/>
                    <a:pt x="559290" y="70629"/>
                    <a:pt x="559290" y="96122"/>
                  </a:cubicBezTo>
                  <a:lnTo>
                    <a:pt x="559290" y="96122"/>
                  </a:lnTo>
                  <a:cubicBezTo>
                    <a:pt x="559290" y="149208"/>
                    <a:pt x="516255" y="192243"/>
                    <a:pt x="463168" y="192243"/>
                  </a:cubicBezTo>
                  <a:lnTo>
                    <a:pt x="96122" y="192243"/>
                  </a:lnTo>
                  <a:cubicBezTo>
                    <a:pt x="70629" y="192243"/>
                    <a:pt x="46180" y="182116"/>
                    <a:pt x="28153" y="164090"/>
                  </a:cubicBezTo>
                  <a:cubicBezTo>
                    <a:pt x="10127" y="146064"/>
                    <a:pt x="0" y="121615"/>
                    <a:pt x="0" y="96122"/>
                  </a:cubicBezTo>
                  <a:lnTo>
                    <a:pt x="0" y="96122"/>
                  </a:lnTo>
                  <a:cubicBezTo>
                    <a:pt x="0" y="70629"/>
                    <a:pt x="10127" y="46180"/>
                    <a:pt x="28153" y="28153"/>
                  </a:cubicBezTo>
                  <a:cubicBezTo>
                    <a:pt x="46180" y="10127"/>
                    <a:pt x="70629" y="0"/>
                    <a:pt x="96122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0" y="0"/>
              <a:ext cx="559290" cy="1922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74"/>
                </a:lnSpc>
              </a:pPr>
              <a:endParaRPr/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147410" y="5193377"/>
            <a:ext cx="2863901" cy="984401"/>
            <a:chOff x="0" y="0"/>
            <a:chExt cx="559290" cy="192243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559290" cy="192243"/>
            </a:xfrm>
            <a:custGeom>
              <a:avLst/>
              <a:gdLst/>
              <a:ahLst/>
              <a:cxnLst/>
              <a:rect l="l" t="t" r="r" b="b"/>
              <a:pathLst>
                <a:path w="559290" h="192243">
                  <a:moveTo>
                    <a:pt x="96122" y="0"/>
                  </a:moveTo>
                  <a:lnTo>
                    <a:pt x="463168" y="0"/>
                  </a:lnTo>
                  <a:cubicBezTo>
                    <a:pt x="488661" y="0"/>
                    <a:pt x="513110" y="10127"/>
                    <a:pt x="531137" y="28153"/>
                  </a:cubicBezTo>
                  <a:cubicBezTo>
                    <a:pt x="549163" y="46180"/>
                    <a:pt x="559290" y="70629"/>
                    <a:pt x="559290" y="96122"/>
                  </a:cubicBezTo>
                  <a:lnTo>
                    <a:pt x="559290" y="96122"/>
                  </a:lnTo>
                  <a:cubicBezTo>
                    <a:pt x="559290" y="149208"/>
                    <a:pt x="516255" y="192243"/>
                    <a:pt x="463168" y="192243"/>
                  </a:cubicBezTo>
                  <a:lnTo>
                    <a:pt x="96122" y="192243"/>
                  </a:lnTo>
                  <a:cubicBezTo>
                    <a:pt x="70629" y="192243"/>
                    <a:pt x="46180" y="182116"/>
                    <a:pt x="28153" y="164090"/>
                  </a:cubicBezTo>
                  <a:cubicBezTo>
                    <a:pt x="10127" y="146064"/>
                    <a:pt x="0" y="121615"/>
                    <a:pt x="0" y="96122"/>
                  </a:cubicBezTo>
                  <a:lnTo>
                    <a:pt x="0" y="96122"/>
                  </a:lnTo>
                  <a:cubicBezTo>
                    <a:pt x="0" y="70629"/>
                    <a:pt x="10127" y="46180"/>
                    <a:pt x="28153" y="28153"/>
                  </a:cubicBezTo>
                  <a:cubicBezTo>
                    <a:pt x="46180" y="10127"/>
                    <a:pt x="70629" y="0"/>
                    <a:pt x="96122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0" y="0"/>
              <a:ext cx="559290" cy="1922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74"/>
                </a:lnSpc>
              </a:pPr>
              <a:endParaRPr/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147410" y="8982084"/>
            <a:ext cx="2863901" cy="984401"/>
            <a:chOff x="0" y="0"/>
            <a:chExt cx="559290" cy="192243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559290" cy="192243"/>
            </a:xfrm>
            <a:custGeom>
              <a:avLst/>
              <a:gdLst/>
              <a:ahLst/>
              <a:cxnLst/>
              <a:rect l="l" t="t" r="r" b="b"/>
              <a:pathLst>
                <a:path w="559290" h="192243">
                  <a:moveTo>
                    <a:pt x="96122" y="0"/>
                  </a:moveTo>
                  <a:lnTo>
                    <a:pt x="463168" y="0"/>
                  </a:lnTo>
                  <a:cubicBezTo>
                    <a:pt x="488661" y="0"/>
                    <a:pt x="513110" y="10127"/>
                    <a:pt x="531137" y="28153"/>
                  </a:cubicBezTo>
                  <a:cubicBezTo>
                    <a:pt x="549163" y="46180"/>
                    <a:pt x="559290" y="70629"/>
                    <a:pt x="559290" y="96122"/>
                  </a:cubicBezTo>
                  <a:lnTo>
                    <a:pt x="559290" y="96122"/>
                  </a:lnTo>
                  <a:cubicBezTo>
                    <a:pt x="559290" y="149208"/>
                    <a:pt x="516255" y="192243"/>
                    <a:pt x="463168" y="192243"/>
                  </a:cubicBezTo>
                  <a:lnTo>
                    <a:pt x="96122" y="192243"/>
                  </a:lnTo>
                  <a:cubicBezTo>
                    <a:pt x="70629" y="192243"/>
                    <a:pt x="46180" y="182116"/>
                    <a:pt x="28153" y="164090"/>
                  </a:cubicBezTo>
                  <a:cubicBezTo>
                    <a:pt x="10127" y="146064"/>
                    <a:pt x="0" y="121615"/>
                    <a:pt x="0" y="96122"/>
                  </a:cubicBezTo>
                  <a:lnTo>
                    <a:pt x="0" y="96122"/>
                  </a:lnTo>
                  <a:cubicBezTo>
                    <a:pt x="0" y="70629"/>
                    <a:pt x="10127" y="46180"/>
                    <a:pt x="28153" y="28153"/>
                  </a:cubicBezTo>
                  <a:cubicBezTo>
                    <a:pt x="46180" y="10127"/>
                    <a:pt x="70629" y="0"/>
                    <a:pt x="96122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0" y="0"/>
              <a:ext cx="559290" cy="1922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74"/>
                </a:lnSpc>
              </a:pPr>
              <a:endParaRPr/>
            </a:p>
          </p:txBody>
        </p:sp>
      </p:grpSp>
      <p:grpSp>
        <p:nvGrpSpPr>
          <p:cNvPr id="40" name="Group 40"/>
          <p:cNvGrpSpPr/>
          <p:nvPr/>
        </p:nvGrpSpPr>
        <p:grpSpPr>
          <a:xfrm>
            <a:off x="5904001" y="2832396"/>
            <a:ext cx="687108" cy="687108"/>
            <a:chOff x="0" y="0"/>
            <a:chExt cx="812800" cy="812800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grpSpPr>
        <p:sp>
          <p:nvSpPr>
            <p:cNvPr id="41" name="Freeform 4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42" name="Group 42"/>
          <p:cNvGrpSpPr/>
          <p:nvPr/>
        </p:nvGrpSpPr>
        <p:grpSpPr>
          <a:xfrm>
            <a:off x="11217735" y="1610982"/>
            <a:ext cx="571577" cy="571577"/>
            <a:chOff x="0" y="0"/>
            <a:chExt cx="812800" cy="812800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44" name="Group 44"/>
          <p:cNvGrpSpPr/>
          <p:nvPr/>
        </p:nvGrpSpPr>
        <p:grpSpPr>
          <a:xfrm>
            <a:off x="9647182" y="2890161"/>
            <a:ext cx="571577" cy="571577"/>
            <a:chOff x="0" y="0"/>
            <a:chExt cx="812800" cy="812800"/>
          </a:xfrm>
        </p:grpSpPr>
        <p:sp>
          <p:nvSpPr>
            <p:cNvPr id="45" name="Freeform 4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46" name="Group 46"/>
          <p:cNvGrpSpPr/>
          <p:nvPr/>
        </p:nvGrpSpPr>
        <p:grpSpPr>
          <a:xfrm>
            <a:off x="3726806" y="3939115"/>
            <a:ext cx="4786368" cy="984401"/>
            <a:chOff x="0" y="0"/>
            <a:chExt cx="934728" cy="192243"/>
          </a:xfrm>
        </p:grpSpPr>
        <p:sp>
          <p:nvSpPr>
            <p:cNvPr id="47" name="Freeform 47"/>
            <p:cNvSpPr/>
            <p:nvPr/>
          </p:nvSpPr>
          <p:spPr>
            <a:xfrm>
              <a:off x="0" y="0"/>
              <a:ext cx="934728" cy="192243"/>
            </a:xfrm>
            <a:custGeom>
              <a:avLst/>
              <a:gdLst/>
              <a:ahLst/>
              <a:cxnLst/>
              <a:rect l="l" t="t" r="r" b="b"/>
              <a:pathLst>
                <a:path w="934728" h="192243">
                  <a:moveTo>
                    <a:pt x="96122" y="0"/>
                  </a:moveTo>
                  <a:lnTo>
                    <a:pt x="838606" y="0"/>
                  </a:lnTo>
                  <a:cubicBezTo>
                    <a:pt x="864099" y="0"/>
                    <a:pt x="888548" y="10127"/>
                    <a:pt x="906575" y="28153"/>
                  </a:cubicBezTo>
                  <a:cubicBezTo>
                    <a:pt x="924601" y="46180"/>
                    <a:pt x="934728" y="70629"/>
                    <a:pt x="934728" y="96122"/>
                  </a:cubicBezTo>
                  <a:lnTo>
                    <a:pt x="934728" y="96122"/>
                  </a:lnTo>
                  <a:cubicBezTo>
                    <a:pt x="934728" y="121615"/>
                    <a:pt x="924601" y="146064"/>
                    <a:pt x="906575" y="164090"/>
                  </a:cubicBezTo>
                  <a:cubicBezTo>
                    <a:pt x="888548" y="182116"/>
                    <a:pt x="864099" y="192243"/>
                    <a:pt x="838606" y="192243"/>
                  </a:cubicBezTo>
                  <a:lnTo>
                    <a:pt x="96122" y="192243"/>
                  </a:lnTo>
                  <a:cubicBezTo>
                    <a:pt x="70629" y="192243"/>
                    <a:pt x="46180" y="182116"/>
                    <a:pt x="28153" y="164090"/>
                  </a:cubicBezTo>
                  <a:cubicBezTo>
                    <a:pt x="10127" y="146064"/>
                    <a:pt x="0" y="121615"/>
                    <a:pt x="0" y="96122"/>
                  </a:cubicBezTo>
                  <a:lnTo>
                    <a:pt x="0" y="96122"/>
                  </a:lnTo>
                  <a:cubicBezTo>
                    <a:pt x="0" y="70629"/>
                    <a:pt x="10127" y="46180"/>
                    <a:pt x="28153" y="28153"/>
                  </a:cubicBezTo>
                  <a:cubicBezTo>
                    <a:pt x="46180" y="10127"/>
                    <a:pt x="70629" y="0"/>
                    <a:pt x="96122" y="0"/>
                  </a:cubicBezTo>
                  <a:close/>
                </a:path>
              </a:pathLst>
            </a:custGeom>
            <a:solidFill>
              <a:srgbClr val="46C0FF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8" name="TextBox 48"/>
            <p:cNvSpPr txBox="1"/>
            <p:nvPr/>
          </p:nvSpPr>
          <p:spPr>
            <a:xfrm>
              <a:off x="0" y="0"/>
              <a:ext cx="934728" cy="1922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74"/>
                </a:lnSpc>
              </a:pPr>
              <a:endParaRPr/>
            </a:p>
          </p:txBody>
        </p:sp>
      </p:grpSp>
      <p:grpSp>
        <p:nvGrpSpPr>
          <p:cNvPr id="51" name="Group 51"/>
          <p:cNvGrpSpPr/>
          <p:nvPr/>
        </p:nvGrpSpPr>
        <p:grpSpPr>
          <a:xfrm>
            <a:off x="7641509" y="4145527"/>
            <a:ext cx="571577" cy="571577"/>
            <a:chOff x="0" y="0"/>
            <a:chExt cx="812800" cy="812800"/>
          </a:xfrm>
        </p:grpSpPr>
        <p:sp>
          <p:nvSpPr>
            <p:cNvPr id="52" name="Freeform 5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53" name="Group 53"/>
          <p:cNvGrpSpPr/>
          <p:nvPr/>
        </p:nvGrpSpPr>
        <p:grpSpPr>
          <a:xfrm>
            <a:off x="9751717" y="5199602"/>
            <a:ext cx="4786368" cy="984401"/>
            <a:chOff x="0" y="0"/>
            <a:chExt cx="934728" cy="192243"/>
          </a:xfrm>
        </p:grpSpPr>
        <p:sp>
          <p:nvSpPr>
            <p:cNvPr id="54" name="Freeform 54"/>
            <p:cNvSpPr/>
            <p:nvPr/>
          </p:nvSpPr>
          <p:spPr>
            <a:xfrm>
              <a:off x="0" y="0"/>
              <a:ext cx="934728" cy="192243"/>
            </a:xfrm>
            <a:custGeom>
              <a:avLst/>
              <a:gdLst/>
              <a:ahLst/>
              <a:cxnLst/>
              <a:rect l="l" t="t" r="r" b="b"/>
              <a:pathLst>
                <a:path w="934728" h="192243">
                  <a:moveTo>
                    <a:pt x="96122" y="0"/>
                  </a:moveTo>
                  <a:lnTo>
                    <a:pt x="838606" y="0"/>
                  </a:lnTo>
                  <a:cubicBezTo>
                    <a:pt x="864099" y="0"/>
                    <a:pt x="888548" y="10127"/>
                    <a:pt x="906575" y="28153"/>
                  </a:cubicBezTo>
                  <a:cubicBezTo>
                    <a:pt x="924601" y="46180"/>
                    <a:pt x="934728" y="70629"/>
                    <a:pt x="934728" y="96122"/>
                  </a:cubicBezTo>
                  <a:lnTo>
                    <a:pt x="934728" y="96122"/>
                  </a:lnTo>
                  <a:cubicBezTo>
                    <a:pt x="934728" y="121615"/>
                    <a:pt x="924601" y="146064"/>
                    <a:pt x="906575" y="164090"/>
                  </a:cubicBezTo>
                  <a:cubicBezTo>
                    <a:pt x="888548" y="182116"/>
                    <a:pt x="864099" y="192243"/>
                    <a:pt x="838606" y="192243"/>
                  </a:cubicBezTo>
                  <a:lnTo>
                    <a:pt x="96122" y="192243"/>
                  </a:lnTo>
                  <a:cubicBezTo>
                    <a:pt x="70629" y="192243"/>
                    <a:pt x="46180" y="182116"/>
                    <a:pt x="28153" y="164090"/>
                  </a:cubicBezTo>
                  <a:cubicBezTo>
                    <a:pt x="10127" y="146064"/>
                    <a:pt x="0" y="121615"/>
                    <a:pt x="0" y="96122"/>
                  </a:cubicBezTo>
                  <a:lnTo>
                    <a:pt x="0" y="96122"/>
                  </a:lnTo>
                  <a:cubicBezTo>
                    <a:pt x="0" y="70629"/>
                    <a:pt x="10127" y="46180"/>
                    <a:pt x="28153" y="28153"/>
                  </a:cubicBezTo>
                  <a:cubicBezTo>
                    <a:pt x="46180" y="10127"/>
                    <a:pt x="70629" y="0"/>
                    <a:pt x="96122" y="0"/>
                  </a:cubicBezTo>
                  <a:close/>
                </a:path>
              </a:pathLst>
            </a:custGeom>
            <a:solidFill>
              <a:srgbClr val="FFBC55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55" name="TextBox 55"/>
            <p:cNvSpPr txBox="1"/>
            <p:nvPr/>
          </p:nvSpPr>
          <p:spPr>
            <a:xfrm>
              <a:off x="0" y="0"/>
              <a:ext cx="934728" cy="1922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74"/>
                </a:lnSpc>
              </a:pPr>
              <a:endParaRPr/>
            </a:p>
          </p:txBody>
        </p:sp>
      </p:grpSp>
      <p:grpSp>
        <p:nvGrpSpPr>
          <p:cNvPr id="58" name="Group 58"/>
          <p:cNvGrpSpPr/>
          <p:nvPr/>
        </p:nvGrpSpPr>
        <p:grpSpPr>
          <a:xfrm>
            <a:off x="13666420" y="5406014"/>
            <a:ext cx="571577" cy="571577"/>
            <a:chOff x="0" y="0"/>
            <a:chExt cx="812800" cy="812800"/>
          </a:xfrm>
        </p:grpSpPr>
        <p:sp>
          <p:nvSpPr>
            <p:cNvPr id="59" name="Freeform 5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60" name="Group 60"/>
          <p:cNvGrpSpPr/>
          <p:nvPr/>
        </p:nvGrpSpPr>
        <p:grpSpPr>
          <a:xfrm>
            <a:off x="7104398" y="7744025"/>
            <a:ext cx="4786368" cy="984401"/>
            <a:chOff x="0" y="0"/>
            <a:chExt cx="934728" cy="192243"/>
          </a:xfrm>
        </p:grpSpPr>
        <p:sp>
          <p:nvSpPr>
            <p:cNvPr id="61" name="Freeform 61"/>
            <p:cNvSpPr/>
            <p:nvPr/>
          </p:nvSpPr>
          <p:spPr>
            <a:xfrm>
              <a:off x="0" y="0"/>
              <a:ext cx="934728" cy="192243"/>
            </a:xfrm>
            <a:custGeom>
              <a:avLst/>
              <a:gdLst/>
              <a:ahLst/>
              <a:cxnLst/>
              <a:rect l="l" t="t" r="r" b="b"/>
              <a:pathLst>
                <a:path w="934728" h="192243">
                  <a:moveTo>
                    <a:pt x="96122" y="0"/>
                  </a:moveTo>
                  <a:lnTo>
                    <a:pt x="838606" y="0"/>
                  </a:lnTo>
                  <a:cubicBezTo>
                    <a:pt x="864099" y="0"/>
                    <a:pt x="888548" y="10127"/>
                    <a:pt x="906575" y="28153"/>
                  </a:cubicBezTo>
                  <a:cubicBezTo>
                    <a:pt x="924601" y="46180"/>
                    <a:pt x="934728" y="70629"/>
                    <a:pt x="934728" y="96122"/>
                  </a:cubicBezTo>
                  <a:lnTo>
                    <a:pt x="934728" y="96122"/>
                  </a:lnTo>
                  <a:cubicBezTo>
                    <a:pt x="934728" y="121615"/>
                    <a:pt x="924601" y="146064"/>
                    <a:pt x="906575" y="164090"/>
                  </a:cubicBezTo>
                  <a:cubicBezTo>
                    <a:pt x="888548" y="182116"/>
                    <a:pt x="864099" y="192243"/>
                    <a:pt x="838606" y="192243"/>
                  </a:cubicBezTo>
                  <a:lnTo>
                    <a:pt x="96122" y="192243"/>
                  </a:lnTo>
                  <a:cubicBezTo>
                    <a:pt x="70629" y="192243"/>
                    <a:pt x="46180" y="182116"/>
                    <a:pt x="28153" y="164090"/>
                  </a:cubicBezTo>
                  <a:cubicBezTo>
                    <a:pt x="10127" y="146064"/>
                    <a:pt x="0" y="121615"/>
                    <a:pt x="0" y="96122"/>
                  </a:cubicBezTo>
                  <a:lnTo>
                    <a:pt x="0" y="96122"/>
                  </a:lnTo>
                  <a:cubicBezTo>
                    <a:pt x="0" y="70629"/>
                    <a:pt x="10127" y="46180"/>
                    <a:pt x="28153" y="28153"/>
                  </a:cubicBezTo>
                  <a:cubicBezTo>
                    <a:pt x="46180" y="10127"/>
                    <a:pt x="70629" y="0"/>
                    <a:pt x="96122" y="0"/>
                  </a:cubicBezTo>
                  <a:close/>
                </a:path>
              </a:pathLst>
            </a:custGeom>
            <a:solidFill>
              <a:srgbClr val="FFF576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62" name="TextBox 62"/>
            <p:cNvSpPr txBox="1"/>
            <p:nvPr/>
          </p:nvSpPr>
          <p:spPr>
            <a:xfrm>
              <a:off x="0" y="0"/>
              <a:ext cx="934728" cy="1922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74"/>
                </a:lnSpc>
              </a:pPr>
              <a:endParaRPr/>
            </a:p>
          </p:txBody>
        </p:sp>
      </p:grpSp>
      <p:grpSp>
        <p:nvGrpSpPr>
          <p:cNvPr id="65" name="Group 65"/>
          <p:cNvGrpSpPr/>
          <p:nvPr/>
        </p:nvGrpSpPr>
        <p:grpSpPr>
          <a:xfrm>
            <a:off x="11075711" y="7985721"/>
            <a:ext cx="571577" cy="571577"/>
            <a:chOff x="0" y="0"/>
            <a:chExt cx="812800" cy="812800"/>
          </a:xfrm>
        </p:grpSpPr>
        <p:sp>
          <p:nvSpPr>
            <p:cNvPr id="66" name="Freeform 6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67" name="Group 67"/>
          <p:cNvGrpSpPr/>
          <p:nvPr/>
        </p:nvGrpSpPr>
        <p:grpSpPr>
          <a:xfrm>
            <a:off x="7839798" y="8983621"/>
            <a:ext cx="4786368" cy="984401"/>
            <a:chOff x="0" y="0"/>
            <a:chExt cx="934728" cy="192243"/>
          </a:xfrm>
        </p:grpSpPr>
        <p:sp>
          <p:nvSpPr>
            <p:cNvPr id="68" name="Freeform 68"/>
            <p:cNvSpPr/>
            <p:nvPr/>
          </p:nvSpPr>
          <p:spPr>
            <a:xfrm>
              <a:off x="0" y="0"/>
              <a:ext cx="934728" cy="192243"/>
            </a:xfrm>
            <a:custGeom>
              <a:avLst/>
              <a:gdLst/>
              <a:ahLst/>
              <a:cxnLst/>
              <a:rect l="l" t="t" r="r" b="b"/>
              <a:pathLst>
                <a:path w="934728" h="192243">
                  <a:moveTo>
                    <a:pt x="96122" y="0"/>
                  </a:moveTo>
                  <a:lnTo>
                    <a:pt x="838606" y="0"/>
                  </a:lnTo>
                  <a:cubicBezTo>
                    <a:pt x="864099" y="0"/>
                    <a:pt x="888548" y="10127"/>
                    <a:pt x="906575" y="28153"/>
                  </a:cubicBezTo>
                  <a:cubicBezTo>
                    <a:pt x="924601" y="46180"/>
                    <a:pt x="934728" y="70629"/>
                    <a:pt x="934728" y="96122"/>
                  </a:cubicBezTo>
                  <a:lnTo>
                    <a:pt x="934728" y="96122"/>
                  </a:lnTo>
                  <a:cubicBezTo>
                    <a:pt x="934728" y="121615"/>
                    <a:pt x="924601" y="146064"/>
                    <a:pt x="906575" y="164090"/>
                  </a:cubicBezTo>
                  <a:cubicBezTo>
                    <a:pt x="888548" y="182116"/>
                    <a:pt x="864099" y="192243"/>
                    <a:pt x="838606" y="192243"/>
                  </a:cubicBezTo>
                  <a:lnTo>
                    <a:pt x="96122" y="192243"/>
                  </a:lnTo>
                  <a:cubicBezTo>
                    <a:pt x="70629" y="192243"/>
                    <a:pt x="46180" y="182116"/>
                    <a:pt x="28153" y="164090"/>
                  </a:cubicBezTo>
                  <a:cubicBezTo>
                    <a:pt x="10127" y="146064"/>
                    <a:pt x="0" y="121615"/>
                    <a:pt x="0" y="96122"/>
                  </a:cubicBezTo>
                  <a:lnTo>
                    <a:pt x="0" y="96122"/>
                  </a:lnTo>
                  <a:cubicBezTo>
                    <a:pt x="0" y="70629"/>
                    <a:pt x="10127" y="46180"/>
                    <a:pt x="28153" y="28153"/>
                  </a:cubicBezTo>
                  <a:cubicBezTo>
                    <a:pt x="46180" y="10127"/>
                    <a:pt x="70629" y="0"/>
                    <a:pt x="96122" y="0"/>
                  </a:cubicBezTo>
                  <a:close/>
                </a:path>
              </a:pathLst>
            </a:custGeom>
            <a:solidFill>
              <a:srgbClr val="CD78C7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69" name="TextBox 69"/>
            <p:cNvSpPr txBox="1"/>
            <p:nvPr/>
          </p:nvSpPr>
          <p:spPr>
            <a:xfrm>
              <a:off x="0" y="0"/>
              <a:ext cx="934728" cy="1922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74"/>
                </a:lnSpc>
              </a:pPr>
              <a:endParaRPr/>
            </a:p>
          </p:txBody>
        </p:sp>
      </p:grpSp>
      <p:grpSp>
        <p:nvGrpSpPr>
          <p:cNvPr id="72" name="Group 72"/>
          <p:cNvGrpSpPr/>
          <p:nvPr/>
        </p:nvGrpSpPr>
        <p:grpSpPr>
          <a:xfrm>
            <a:off x="11811110" y="9190033"/>
            <a:ext cx="571577" cy="571577"/>
            <a:chOff x="0" y="0"/>
            <a:chExt cx="812800" cy="812800"/>
          </a:xfrm>
        </p:grpSpPr>
        <p:sp>
          <p:nvSpPr>
            <p:cNvPr id="73" name="Freeform 7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74" name="Group 74"/>
          <p:cNvGrpSpPr/>
          <p:nvPr/>
        </p:nvGrpSpPr>
        <p:grpSpPr>
          <a:xfrm>
            <a:off x="6431366" y="6471791"/>
            <a:ext cx="5760633" cy="984401"/>
            <a:chOff x="0" y="0"/>
            <a:chExt cx="934728" cy="192243"/>
          </a:xfrm>
        </p:grpSpPr>
        <p:sp>
          <p:nvSpPr>
            <p:cNvPr id="75" name="Freeform 75"/>
            <p:cNvSpPr/>
            <p:nvPr/>
          </p:nvSpPr>
          <p:spPr>
            <a:xfrm>
              <a:off x="0" y="0"/>
              <a:ext cx="934728" cy="192243"/>
            </a:xfrm>
            <a:custGeom>
              <a:avLst/>
              <a:gdLst/>
              <a:ahLst/>
              <a:cxnLst/>
              <a:rect l="l" t="t" r="r" b="b"/>
              <a:pathLst>
                <a:path w="934728" h="192243">
                  <a:moveTo>
                    <a:pt x="96122" y="0"/>
                  </a:moveTo>
                  <a:lnTo>
                    <a:pt x="838606" y="0"/>
                  </a:lnTo>
                  <a:cubicBezTo>
                    <a:pt x="864099" y="0"/>
                    <a:pt x="888548" y="10127"/>
                    <a:pt x="906575" y="28153"/>
                  </a:cubicBezTo>
                  <a:cubicBezTo>
                    <a:pt x="924601" y="46180"/>
                    <a:pt x="934728" y="70629"/>
                    <a:pt x="934728" y="96122"/>
                  </a:cubicBezTo>
                  <a:lnTo>
                    <a:pt x="934728" y="96122"/>
                  </a:lnTo>
                  <a:cubicBezTo>
                    <a:pt x="934728" y="121615"/>
                    <a:pt x="924601" y="146064"/>
                    <a:pt x="906575" y="164090"/>
                  </a:cubicBezTo>
                  <a:cubicBezTo>
                    <a:pt x="888548" y="182116"/>
                    <a:pt x="864099" y="192243"/>
                    <a:pt x="838606" y="192243"/>
                  </a:cubicBezTo>
                  <a:lnTo>
                    <a:pt x="96122" y="192243"/>
                  </a:lnTo>
                  <a:cubicBezTo>
                    <a:pt x="70629" y="192243"/>
                    <a:pt x="46180" y="182116"/>
                    <a:pt x="28153" y="164090"/>
                  </a:cubicBezTo>
                  <a:cubicBezTo>
                    <a:pt x="10127" y="146064"/>
                    <a:pt x="0" y="121615"/>
                    <a:pt x="0" y="96122"/>
                  </a:cubicBezTo>
                  <a:lnTo>
                    <a:pt x="0" y="96122"/>
                  </a:lnTo>
                  <a:cubicBezTo>
                    <a:pt x="0" y="70629"/>
                    <a:pt x="10127" y="46180"/>
                    <a:pt x="28153" y="28153"/>
                  </a:cubicBezTo>
                  <a:cubicBezTo>
                    <a:pt x="46180" y="10127"/>
                    <a:pt x="70629" y="0"/>
                    <a:pt x="96122" y="0"/>
                  </a:cubicBezTo>
                  <a:close/>
                </a:path>
              </a:pathLst>
            </a:custGeom>
            <a:solidFill>
              <a:srgbClr val="717EF2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76" name="TextBox 76"/>
            <p:cNvSpPr txBox="1"/>
            <p:nvPr/>
          </p:nvSpPr>
          <p:spPr>
            <a:xfrm>
              <a:off x="0" y="0"/>
              <a:ext cx="934728" cy="1922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74"/>
                </a:lnSpc>
              </a:pPr>
              <a:endParaRPr/>
            </a:p>
          </p:txBody>
        </p:sp>
      </p:grpSp>
      <p:grpSp>
        <p:nvGrpSpPr>
          <p:cNvPr id="79" name="Group 79"/>
          <p:cNvGrpSpPr/>
          <p:nvPr/>
        </p:nvGrpSpPr>
        <p:grpSpPr>
          <a:xfrm>
            <a:off x="11381050" y="6675759"/>
            <a:ext cx="571577" cy="544814"/>
            <a:chOff x="0" y="0"/>
            <a:chExt cx="812800" cy="812800"/>
          </a:xfrm>
        </p:grpSpPr>
        <p:sp>
          <p:nvSpPr>
            <p:cNvPr id="80" name="Freeform 8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81" name="TextBox 81"/>
          <p:cNvSpPr txBox="1"/>
          <p:nvPr/>
        </p:nvSpPr>
        <p:spPr>
          <a:xfrm>
            <a:off x="4821181" y="1944791"/>
            <a:ext cx="1523090" cy="2120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93"/>
              </a:lnSpc>
            </a:pPr>
            <a:r>
              <a:rPr lang="en-US" sz="1517" spc="-37" dirty="0" err="1">
                <a:solidFill>
                  <a:srgbClr val="231F20"/>
                </a:solidFill>
                <a:latin typeface="Telegraf"/>
                <a:ea typeface="Telegraf"/>
                <a:cs typeface="Telegraf"/>
                <a:sym typeface="Telegraf"/>
              </a:rPr>
              <a:t>Andamento</a:t>
            </a:r>
            <a:endParaRPr lang="en-US" sz="1517" spc="-37" dirty="0">
              <a:solidFill>
                <a:srgbClr val="231F20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82" name="TextBox 82"/>
          <p:cNvSpPr txBox="1"/>
          <p:nvPr/>
        </p:nvSpPr>
        <p:spPr>
          <a:xfrm>
            <a:off x="6823447" y="3223970"/>
            <a:ext cx="1523090" cy="2120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93"/>
              </a:lnSpc>
            </a:pPr>
            <a:r>
              <a:rPr lang="en-US" sz="1517" spc="-37" dirty="0">
                <a:solidFill>
                  <a:srgbClr val="231F20"/>
                </a:solidFill>
                <a:latin typeface="Telegraf"/>
                <a:ea typeface="Telegraf"/>
                <a:cs typeface="Telegraf"/>
                <a:sym typeface="Telegraf"/>
              </a:rPr>
              <a:t>COMPLETE</a:t>
            </a:r>
          </a:p>
        </p:txBody>
      </p:sp>
      <p:sp>
        <p:nvSpPr>
          <p:cNvPr id="83" name="TextBox 83"/>
          <p:cNvSpPr txBox="1"/>
          <p:nvPr/>
        </p:nvSpPr>
        <p:spPr>
          <a:xfrm>
            <a:off x="4821181" y="1646267"/>
            <a:ext cx="2920917" cy="307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89"/>
              </a:lnSpc>
              <a:spcBef>
                <a:spcPct val="0"/>
              </a:spcBef>
            </a:pPr>
            <a:r>
              <a:rPr lang="en-US" sz="2275" spc="-56" dirty="0">
                <a:solidFill>
                  <a:srgbClr val="231F20"/>
                </a:solidFill>
                <a:latin typeface="Telegraf Bold"/>
                <a:ea typeface="Telegraf Bold"/>
                <a:cs typeface="Telegraf Bold"/>
                <a:sym typeface="Telegraf Bold"/>
              </a:rPr>
              <a:t>Gabriel Alesiunas</a:t>
            </a:r>
          </a:p>
        </p:txBody>
      </p:sp>
      <p:sp>
        <p:nvSpPr>
          <p:cNvPr id="84" name="TextBox 84"/>
          <p:cNvSpPr txBox="1"/>
          <p:nvPr/>
        </p:nvSpPr>
        <p:spPr>
          <a:xfrm>
            <a:off x="6823447" y="2925446"/>
            <a:ext cx="2928270" cy="307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89"/>
              </a:lnSpc>
              <a:spcBef>
                <a:spcPct val="0"/>
              </a:spcBef>
            </a:pPr>
            <a:r>
              <a:rPr lang="en-US" sz="2275" spc="-56" dirty="0">
                <a:solidFill>
                  <a:srgbClr val="231F20"/>
                </a:solidFill>
                <a:latin typeface="Telegraf Bold"/>
                <a:ea typeface="Telegraf Bold"/>
                <a:cs typeface="Telegraf Bold"/>
                <a:sym typeface="Telegraf Bold"/>
              </a:rPr>
              <a:t>Abrão Trevizan</a:t>
            </a:r>
          </a:p>
        </p:txBody>
      </p:sp>
      <p:sp>
        <p:nvSpPr>
          <p:cNvPr id="85" name="TextBox 85"/>
          <p:cNvSpPr txBox="1"/>
          <p:nvPr/>
        </p:nvSpPr>
        <p:spPr>
          <a:xfrm>
            <a:off x="11116282" y="1812444"/>
            <a:ext cx="774484" cy="2120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93"/>
              </a:lnSpc>
              <a:spcBef>
                <a:spcPct val="0"/>
              </a:spcBef>
            </a:pPr>
            <a:r>
              <a:rPr lang="en-US" sz="1517" spc="-37" dirty="0">
                <a:solidFill>
                  <a:srgbClr val="231F20"/>
                </a:solidFill>
                <a:latin typeface="Telegraf"/>
                <a:ea typeface="Telegraf"/>
                <a:cs typeface="Telegraf"/>
                <a:sym typeface="Telegraf"/>
              </a:rPr>
              <a:t>70%</a:t>
            </a:r>
          </a:p>
        </p:txBody>
      </p:sp>
      <p:sp>
        <p:nvSpPr>
          <p:cNvPr id="86" name="TextBox 86"/>
          <p:cNvSpPr txBox="1"/>
          <p:nvPr/>
        </p:nvSpPr>
        <p:spPr>
          <a:xfrm>
            <a:off x="9077368" y="600857"/>
            <a:ext cx="687855" cy="2492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92"/>
              </a:lnSpc>
              <a:spcBef>
                <a:spcPct val="0"/>
              </a:spcBef>
            </a:pPr>
            <a:r>
              <a:rPr lang="en-US" sz="1706" spc="-42">
                <a:solidFill>
                  <a:srgbClr val="231F20"/>
                </a:solidFill>
                <a:latin typeface="Telegraf"/>
                <a:ea typeface="Telegraf"/>
                <a:cs typeface="Telegraf"/>
                <a:sym typeface="Telegraf"/>
              </a:rPr>
              <a:t>SET</a:t>
            </a:r>
          </a:p>
        </p:txBody>
      </p:sp>
      <p:sp>
        <p:nvSpPr>
          <p:cNvPr id="87" name="TextBox 87"/>
          <p:cNvSpPr txBox="1"/>
          <p:nvPr/>
        </p:nvSpPr>
        <p:spPr>
          <a:xfrm>
            <a:off x="9164140" y="200488"/>
            <a:ext cx="514312" cy="415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87"/>
              </a:lnSpc>
              <a:spcBef>
                <a:spcPct val="0"/>
              </a:spcBef>
            </a:pPr>
            <a:r>
              <a:rPr lang="en-US" sz="2844" spc="-71">
                <a:solidFill>
                  <a:srgbClr val="231F20"/>
                </a:solidFill>
                <a:latin typeface="Telegraf Bold"/>
                <a:ea typeface="Telegraf Bold"/>
                <a:cs typeface="Telegraf Bold"/>
                <a:sym typeface="Telegraf Bold"/>
              </a:rPr>
              <a:t>30</a:t>
            </a:r>
          </a:p>
        </p:txBody>
      </p:sp>
      <p:sp>
        <p:nvSpPr>
          <p:cNvPr id="88" name="TextBox 88"/>
          <p:cNvSpPr txBox="1"/>
          <p:nvPr/>
        </p:nvSpPr>
        <p:spPr>
          <a:xfrm>
            <a:off x="12641036" y="600857"/>
            <a:ext cx="687855" cy="2492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92"/>
              </a:lnSpc>
              <a:spcBef>
                <a:spcPct val="0"/>
              </a:spcBef>
            </a:pPr>
            <a:r>
              <a:rPr lang="en-US" sz="1706" spc="-42">
                <a:solidFill>
                  <a:srgbClr val="231F20"/>
                </a:solidFill>
                <a:latin typeface="Telegraf"/>
                <a:ea typeface="Telegraf"/>
                <a:cs typeface="Telegraf"/>
                <a:sym typeface="Telegraf"/>
              </a:rPr>
              <a:t>OUT</a:t>
            </a:r>
          </a:p>
        </p:txBody>
      </p:sp>
      <p:sp>
        <p:nvSpPr>
          <p:cNvPr id="89" name="TextBox 89"/>
          <p:cNvSpPr txBox="1"/>
          <p:nvPr/>
        </p:nvSpPr>
        <p:spPr>
          <a:xfrm>
            <a:off x="12727808" y="200488"/>
            <a:ext cx="514312" cy="415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87"/>
              </a:lnSpc>
              <a:spcBef>
                <a:spcPct val="0"/>
              </a:spcBef>
            </a:pPr>
            <a:r>
              <a:rPr lang="en-US" sz="2844" spc="-71">
                <a:solidFill>
                  <a:srgbClr val="231F20"/>
                </a:solidFill>
                <a:latin typeface="Telegraf Bold"/>
                <a:ea typeface="Telegraf Bold"/>
                <a:cs typeface="Telegraf Bold"/>
                <a:sym typeface="Telegraf Bold"/>
              </a:rPr>
              <a:t>30</a:t>
            </a:r>
          </a:p>
        </p:txBody>
      </p:sp>
      <p:sp>
        <p:nvSpPr>
          <p:cNvPr id="90" name="TextBox 90"/>
          <p:cNvSpPr txBox="1"/>
          <p:nvPr/>
        </p:nvSpPr>
        <p:spPr>
          <a:xfrm>
            <a:off x="3722861" y="600857"/>
            <a:ext cx="687855" cy="2492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92"/>
              </a:lnSpc>
              <a:spcBef>
                <a:spcPct val="0"/>
              </a:spcBef>
            </a:pPr>
            <a:r>
              <a:rPr lang="en-US" sz="1706" spc="-42" dirty="0">
                <a:solidFill>
                  <a:srgbClr val="231F20"/>
                </a:solidFill>
                <a:latin typeface="Telegraf"/>
                <a:ea typeface="Telegraf"/>
                <a:cs typeface="Telegraf"/>
                <a:sym typeface="Telegraf"/>
              </a:rPr>
              <a:t>AGO</a:t>
            </a:r>
          </a:p>
        </p:txBody>
      </p:sp>
      <p:sp>
        <p:nvSpPr>
          <p:cNvPr id="91" name="TextBox 91"/>
          <p:cNvSpPr txBox="1"/>
          <p:nvPr/>
        </p:nvSpPr>
        <p:spPr>
          <a:xfrm>
            <a:off x="3809632" y="200488"/>
            <a:ext cx="514312" cy="384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87"/>
              </a:lnSpc>
              <a:spcBef>
                <a:spcPct val="0"/>
              </a:spcBef>
            </a:pPr>
            <a:r>
              <a:rPr lang="en-US" sz="2844" spc="-71" dirty="0">
                <a:solidFill>
                  <a:srgbClr val="231F20"/>
                </a:solidFill>
                <a:latin typeface="Telegraf Bold"/>
                <a:ea typeface="Telegraf Bold"/>
                <a:cs typeface="Telegraf Bold"/>
                <a:sym typeface="Telegraf Bold"/>
              </a:rPr>
              <a:t>22</a:t>
            </a:r>
          </a:p>
        </p:txBody>
      </p:sp>
      <p:sp>
        <p:nvSpPr>
          <p:cNvPr id="92" name="TextBox 92"/>
          <p:cNvSpPr txBox="1"/>
          <p:nvPr/>
        </p:nvSpPr>
        <p:spPr>
          <a:xfrm>
            <a:off x="358361" y="600857"/>
            <a:ext cx="1523090" cy="249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792"/>
              </a:lnSpc>
            </a:pPr>
            <a:r>
              <a:rPr lang="en-US" sz="1706" spc="-42">
                <a:solidFill>
                  <a:srgbClr val="231F20"/>
                </a:solidFill>
                <a:latin typeface="Telegraf"/>
                <a:ea typeface="Telegraf"/>
                <a:cs typeface="Telegraf"/>
                <a:sym typeface="Telegraf"/>
              </a:rPr>
              <a:t>STATUS</a:t>
            </a:r>
          </a:p>
        </p:txBody>
      </p:sp>
      <p:sp>
        <p:nvSpPr>
          <p:cNvPr id="93" name="TextBox 93"/>
          <p:cNvSpPr txBox="1"/>
          <p:nvPr/>
        </p:nvSpPr>
        <p:spPr>
          <a:xfrm>
            <a:off x="358361" y="210013"/>
            <a:ext cx="2823735" cy="3723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72"/>
              </a:lnSpc>
              <a:spcBef>
                <a:spcPct val="0"/>
              </a:spcBef>
            </a:pPr>
            <a:r>
              <a:rPr lang="en-US" sz="2544" spc="-63">
                <a:solidFill>
                  <a:srgbClr val="231F20"/>
                </a:solidFill>
                <a:latin typeface="Telegraf Bold"/>
                <a:ea typeface="Telegraf Bold"/>
                <a:cs typeface="Telegraf Bold"/>
                <a:sym typeface="Telegraf Bold"/>
              </a:rPr>
              <a:t>CRONOGRAMA</a:t>
            </a:r>
          </a:p>
        </p:txBody>
      </p:sp>
      <p:sp>
        <p:nvSpPr>
          <p:cNvPr id="94" name="TextBox 94"/>
          <p:cNvSpPr txBox="1"/>
          <p:nvPr/>
        </p:nvSpPr>
        <p:spPr>
          <a:xfrm>
            <a:off x="552949" y="1773453"/>
            <a:ext cx="2088951" cy="251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759"/>
              </a:lnSpc>
              <a:spcBef>
                <a:spcPct val="0"/>
              </a:spcBef>
            </a:pPr>
            <a:r>
              <a:rPr lang="en-US" sz="1675" spc="-41">
                <a:solidFill>
                  <a:srgbClr val="51CFBD"/>
                </a:solidFill>
                <a:latin typeface="Telegraf Bold"/>
                <a:ea typeface="Telegraf Bold"/>
                <a:cs typeface="Telegraf Bold"/>
                <a:sym typeface="Telegraf Bold"/>
              </a:rPr>
              <a:t>DOCUMENTAÇÀO</a:t>
            </a:r>
          </a:p>
        </p:txBody>
      </p:sp>
      <p:sp>
        <p:nvSpPr>
          <p:cNvPr id="95" name="TextBox 95"/>
          <p:cNvSpPr txBox="1"/>
          <p:nvPr/>
        </p:nvSpPr>
        <p:spPr>
          <a:xfrm>
            <a:off x="552949" y="3036197"/>
            <a:ext cx="2088951" cy="3228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89"/>
              </a:lnSpc>
              <a:spcBef>
                <a:spcPct val="0"/>
              </a:spcBef>
            </a:pPr>
            <a:r>
              <a:rPr lang="en-US" sz="2275" spc="-56">
                <a:solidFill>
                  <a:srgbClr val="FF7685"/>
                </a:solidFill>
                <a:latin typeface="Telegraf Bold"/>
                <a:ea typeface="Telegraf Bold"/>
                <a:cs typeface="Telegraf Bold"/>
                <a:sym typeface="Telegraf Bold"/>
              </a:rPr>
              <a:t>PERSONA</a:t>
            </a:r>
          </a:p>
        </p:txBody>
      </p:sp>
      <p:sp>
        <p:nvSpPr>
          <p:cNvPr id="96" name="TextBox 96"/>
          <p:cNvSpPr txBox="1"/>
          <p:nvPr/>
        </p:nvSpPr>
        <p:spPr>
          <a:xfrm>
            <a:off x="552949" y="4365693"/>
            <a:ext cx="2088951" cy="3228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89"/>
              </a:lnSpc>
              <a:spcBef>
                <a:spcPct val="0"/>
              </a:spcBef>
            </a:pPr>
            <a:r>
              <a:rPr lang="en-US" sz="2275" spc="-56">
                <a:solidFill>
                  <a:srgbClr val="46C0FF"/>
                </a:solidFill>
                <a:latin typeface="Telegraf Bold"/>
                <a:ea typeface="Telegraf Bold"/>
                <a:cs typeface="Telegraf Bold"/>
                <a:sym typeface="Telegraf Bold"/>
              </a:rPr>
              <a:t>TRELLO</a:t>
            </a:r>
          </a:p>
        </p:txBody>
      </p:sp>
      <p:sp>
        <p:nvSpPr>
          <p:cNvPr id="97" name="TextBox 97"/>
          <p:cNvSpPr txBox="1"/>
          <p:nvPr/>
        </p:nvSpPr>
        <p:spPr>
          <a:xfrm>
            <a:off x="534884" y="5496625"/>
            <a:ext cx="2088951" cy="3228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89"/>
              </a:lnSpc>
              <a:spcBef>
                <a:spcPct val="0"/>
              </a:spcBef>
            </a:pPr>
            <a:r>
              <a:rPr lang="en-US" sz="2275" spc="-56">
                <a:solidFill>
                  <a:srgbClr val="FFBC55"/>
                </a:solidFill>
                <a:latin typeface="Telegraf Bold"/>
                <a:ea typeface="Telegraf Bold"/>
                <a:cs typeface="Telegraf Bold"/>
                <a:sym typeface="Telegraf Bold"/>
              </a:rPr>
              <a:t>BANNER</a:t>
            </a:r>
          </a:p>
        </p:txBody>
      </p:sp>
      <p:sp>
        <p:nvSpPr>
          <p:cNvPr id="98" name="TextBox 98"/>
          <p:cNvSpPr txBox="1"/>
          <p:nvPr/>
        </p:nvSpPr>
        <p:spPr>
          <a:xfrm>
            <a:off x="534884" y="6834193"/>
            <a:ext cx="3286417" cy="3228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89"/>
              </a:lnSpc>
              <a:spcBef>
                <a:spcPct val="0"/>
              </a:spcBef>
            </a:pPr>
            <a:r>
              <a:rPr lang="en-US" sz="2275" spc="-56" dirty="0">
                <a:solidFill>
                  <a:srgbClr val="717EF2"/>
                </a:solidFill>
                <a:latin typeface="Telegraf Bold"/>
                <a:ea typeface="Telegraf Bold"/>
                <a:cs typeface="Telegraf Bold"/>
                <a:sym typeface="Telegraf Bold"/>
              </a:rPr>
              <a:t>PROJETO MVP</a:t>
            </a:r>
          </a:p>
        </p:txBody>
      </p:sp>
      <p:sp>
        <p:nvSpPr>
          <p:cNvPr id="99" name="TextBox 99"/>
          <p:cNvSpPr txBox="1"/>
          <p:nvPr/>
        </p:nvSpPr>
        <p:spPr>
          <a:xfrm>
            <a:off x="552949" y="8143731"/>
            <a:ext cx="2088951" cy="3228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89"/>
              </a:lnSpc>
              <a:spcBef>
                <a:spcPct val="0"/>
              </a:spcBef>
            </a:pPr>
            <a:r>
              <a:rPr lang="en-US" sz="2275" spc="-56">
                <a:solidFill>
                  <a:srgbClr val="CFC658"/>
                </a:solidFill>
                <a:latin typeface="Telegraf Bold"/>
                <a:ea typeface="Telegraf Bold"/>
                <a:cs typeface="Telegraf Bold"/>
                <a:sym typeface="Telegraf Bold"/>
              </a:rPr>
              <a:t>ARTIGO</a:t>
            </a:r>
          </a:p>
        </p:txBody>
      </p:sp>
      <p:sp>
        <p:nvSpPr>
          <p:cNvPr id="100" name="TextBox 100"/>
          <p:cNvSpPr txBox="1"/>
          <p:nvPr/>
        </p:nvSpPr>
        <p:spPr>
          <a:xfrm>
            <a:off x="552949" y="9360742"/>
            <a:ext cx="2088951" cy="3228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89"/>
              </a:lnSpc>
              <a:spcBef>
                <a:spcPct val="0"/>
              </a:spcBef>
            </a:pPr>
            <a:r>
              <a:rPr lang="en-US" sz="2275" spc="-56">
                <a:solidFill>
                  <a:srgbClr val="CD78C7"/>
                </a:solidFill>
                <a:latin typeface="Telegraf Bold"/>
                <a:ea typeface="Telegraf Bold"/>
                <a:cs typeface="Telegraf Bold"/>
                <a:sym typeface="Telegraf Bold"/>
              </a:rPr>
              <a:t>TRILHAS</a:t>
            </a:r>
          </a:p>
        </p:txBody>
      </p:sp>
      <p:sp>
        <p:nvSpPr>
          <p:cNvPr id="101" name="TextBox 101"/>
          <p:cNvSpPr txBox="1"/>
          <p:nvPr/>
        </p:nvSpPr>
        <p:spPr>
          <a:xfrm>
            <a:off x="4817774" y="4479336"/>
            <a:ext cx="1523090" cy="2120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93"/>
              </a:lnSpc>
            </a:pPr>
            <a:r>
              <a:rPr lang="en-US" sz="1517" spc="-37" dirty="0" err="1">
                <a:solidFill>
                  <a:srgbClr val="231F20"/>
                </a:solidFill>
                <a:latin typeface="Telegraf"/>
                <a:ea typeface="Telegraf"/>
                <a:cs typeface="Telegraf"/>
                <a:sym typeface="Telegraf"/>
              </a:rPr>
              <a:t>Ativo</a:t>
            </a:r>
            <a:endParaRPr lang="en-US" sz="1517" spc="-37" dirty="0">
              <a:solidFill>
                <a:srgbClr val="231F20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102" name="TextBox 102"/>
          <p:cNvSpPr txBox="1"/>
          <p:nvPr/>
        </p:nvSpPr>
        <p:spPr>
          <a:xfrm>
            <a:off x="4817774" y="4180812"/>
            <a:ext cx="2504396" cy="3078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389"/>
              </a:lnSpc>
              <a:spcBef>
                <a:spcPct val="0"/>
              </a:spcBef>
            </a:pPr>
            <a:r>
              <a:rPr lang="en-US" sz="2275" spc="-56" dirty="0">
                <a:solidFill>
                  <a:srgbClr val="231F20"/>
                </a:solidFill>
                <a:latin typeface="Telegraf Bold"/>
                <a:ea typeface="Telegraf Bold"/>
                <a:cs typeface="Telegraf Bold"/>
                <a:sym typeface="Telegraf Bold"/>
              </a:rPr>
              <a:t>Gabriel Alesiunas</a:t>
            </a:r>
          </a:p>
        </p:txBody>
      </p:sp>
      <p:sp>
        <p:nvSpPr>
          <p:cNvPr id="103" name="TextBox 103"/>
          <p:cNvSpPr txBox="1"/>
          <p:nvPr/>
        </p:nvSpPr>
        <p:spPr>
          <a:xfrm>
            <a:off x="10842685" y="5739822"/>
            <a:ext cx="1783481" cy="2120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93"/>
              </a:lnSpc>
            </a:pPr>
            <a:r>
              <a:rPr lang="en-US" sz="1517" spc="-37" dirty="0" err="1">
                <a:solidFill>
                  <a:srgbClr val="231F20"/>
                </a:solidFill>
                <a:latin typeface="Telegraf"/>
                <a:ea typeface="Telegraf"/>
                <a:cs typeface="Telegraf"/>
                <a:sym typeface="Telegraf"/>
              </a:rPr>
              <a:t>Não</a:t>
            </a:r>
            <a:r>
              <a:rPr lang="en-US" sz="1517" spc="-37" dirty="0">
                <a:solidFill>
                  <a:srgbClr val="231F20"/>
                </a:solidFill>
                <a:latin typeface="Telegraf"/>
                <a:ea typeface="Telegraf"/>
                <a:cs typeface="Telegraf"/>
                <a:sym typeface="Telegraf"/>
              </a:rPr>
              <a:t> </a:t>
            </a:r>
            <a:r>
              <a:rPr lang="en-US" sz="1517" spc="-37" dirty="0" err="1">
                <a:solidFill>
                  <a:srgbClr val="231F20"/>
                </a:solidFill>
                <a:latin typeface="Telegraf"/>
                <a:ea typeface="Telegraf"/>
                <a:cs typeface="Telegraf"/>
                <a:sym typeface="Telegraf"/>
              </a:rPr>
              <a:t>Iniciado</a:t>
            </a:r>
            <a:endParaRPr lang="en-US" sz="1517" spc="-37" dirty="0">
              <a:solidFill>
                <a:srgbClr val="231F20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104" name="TextBox 104"/>
          <p:cNvSpPr txBox="1"/>
          <p:nvPr/>
        </p:nvSpPr>
        <p:spPr>
          <a:xfrm>
            <a:off x="10842685" y="5441299"/>
            <a:ext cx="2385051" cy="307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89"/>
              </a:lnSpc>
              <a:spcBef>
                <a:spcPct val="0"/>
              </a:spcBef>
            </a:pPr>
            <a:r>
              <a:rPr lang="en-US" sz="2275" spc="-56" dirty="0">
                <a:solidFill>
                  <a:srgbClr val="231F20"/>
                </a:solidFill>
                <a:latin typeface="Telegraf Bold"/>
                <a:ea typeface="Telegraf Bold"/>
                <a:cs typeface="Telegraf Bold"/>
                <a:sym typeface="Telegraf Bold"/>
              </a:rPr>
              <a:t>Ryan Rezani</a:t>
            </a:r>
          </a:p>
        </p:txBody>
      </p:sp>
      <p:sp>
        <p:nvSpPr>
          <p:cNvPr id="105" name="TextBox 105"/>
          <p:cNvSpPr txBox="1"/>
          <p:nvPr/>
        </p:nvSpPr>
        <p:spPr>
          <a:xfrm>
            <a:off x="8251976" y="8284245"/>
            <a:ext cx="1874979" cy="2120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93"/>
              </a:lnSpc>
            </a:pPr>
            <a:r>
              <a:rPr lang="en-US" sz="1517" spc="-37" dirty="0" err="1">
                <a:solidFill>
                  <a:srgbClr val="231F20"/>
                </a:solidFill>
                <a:latin typeface="Telegraf"/>
                <a:ea typeface="Telegraf"/>
                <a:cs typeface="Telegraf"/>
                <a:sym typeface="Telegraf"/>
              </a:rPr>
              <a:t>Concluido</a:t>
            </a:r>
            <a:endParaRPr lang="en-US" sz="1517" spc="-37" dirty="0">
              <a:solidFill>
                <a:srgbClr val="231F20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106" name="TextBox 106"/>
          <p:cNvSpPr txBox="1"/>
          <p:nvPr/>
        </p:nvSpPr>
        <p:spPr>
          <a:xfrm>
            <a:off x="8251976" y="7985721"/>
            <a:ext cx="2088951" cy="307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89"/>
              </a:lnSpc>
              <a:spcBef>
                <a:spcPct val="0"/>
              </a:spcBef>
            </a:pPr>
            <a:r>
              <a:rPr lang="en-US" sz="2275" spc="-56" dirty="0">
                <a:solidFill>
                  <a:srgbClr val="231F20"/>
                </a:solidFill>
                <a:latin typeface="Telegraf Bold"/>
                <a:ea typeface="Telegraf Bold"/>
                <a:cs typeface="Telegraf Bold"/>
                <a:sym typeface="Telegraf Bold"/>
              </a:rPr>
              <a:t>Ryan Rezani</a:t>
            </a:r>
          </a:p>
        </p:txBody>
      </p:sp>
      <p:sp>
        <p:nvSpPr>
          <p:cNvPr id="107" name="TextBox 107"/>
          <p:cNvSpPr txBox="1"/>
          <p:nvPr/>
        </p:nvSpPr>
        <p:spPr>
          <a:xfrm>
            <a:off x="8987375" y="9523842"/>
            <a:ext cx="1523090" cy="2120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93"/>
              </a:lnSpc>
            </a:pPr>
            <a:r>
              <a:rPr lang="en-US" sz="1517" spc="-37" dirty="0" err="1">
                <a:solidFill>
                  <a:srgbClr val="231F20"/>
                </a:solidFill>
                <a:latin typeface="Telegraf"/>
                <a:ea typeface="Telegraf"/>
                <a:cs typeface="Telegraf"/>
                <a:sym typeface="Telegraf"/>
              </a:rPr>
              <a:t>Não</a:t>
            </a:r>
            <a:r>
              <a:rPr lang="en-US" sz="1517" spc="-37" dirty="0">
                <a:solidFill>
                  <a:srgbClr val="231F20"/>
                </a:solidFill>
                <a:latin typeface="Telegraf"/>
                <a:ea typeface="Telegraf"/>
                <a:cs typeface="Telegraf"/>
                <a:sym typeface="Telegraf"/>
              </a:rPr>
              <a:t> </a:t>
            </a:r>
            <a:r>
              <a:rPr lang="en-US" sz="1517" spc="-37" dirty="0" err="1">
                <a:solidFill>
                  <a:srgbClr val="231F20"/>
                </a:solidFill>
                <a:latin typeface="Telegraf"/>
                <a:ea typeface="Telegraf"/>
                <a:cs typeface="Telegraf"/>
                <a:sym typeface="Telegraf"/>
              </a:rPr>
              <a:t>Iniciado</a:t>
            </a:r>
            <a:endParaRPr lang="en-US" sz="1517" spc="-37" dirty="0">
              <a:solidFill>
                <a:srgbClr val="231F20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108" name="TextBox 108"/>
          <p:cNvSpPr txBox="1"/>
          <p:nvPr/>
        </p:nvSpPr>
        <p:spPr>
          <a:xfrm>
            <a:off x="8987375" y="9225318"/>
            <a:ext cx="2533101" cy="307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89"/>
              </a:lnSpc>
              <a:spcBef>
                <a:spcPct val="0"/>
              </a:spcBef>
            </a:pPr>
            <a:r>
              <a:rPr lang="en-US" sz="2275" spc="-56" dirty="0">
                <a:solidFill>
                  <a:srgbClr val="231F20"/>
                </a:solidFill>
                <a:latin typeface="Telegraf Bold"/>
                <a:ea typeface="Telegraf Bold"/>
                <a:cs typeface="Telegraf Bold"/>
                <a:sym typeface="Telegraf Bold"/>
              </a:rPr>
              <a:t>Ryan Rezani</a:t>
            </a:r>
          </a:p>
        </p:txBody>
      </p:sp>
      <p:sp>
        <p:nvSpPr>
          <p:cNvPr id="109" name="TextBox 109"/>
          <p:cNvSpPr txBox="1"/>
          <p:nvPr/>
        </p:nvSpPr>
        <p:spPr>
          <a:xfrm>
            <a:off x="7522335" y="7012012"/>
            <a:ext cx="1827202" cy="2120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593"/>
              </a:lnSpc>
            </a:pPr>
            <a:r>
              <a:rPr lang="en-US" sz="1517" spc="-37" dirty="0" err="1">
                <a:solidFill>
                  <a:srgbClr val="231F20"/>
                </a:solidFill>
                <a:latin typeface="Telegraf"/>
                <a:ea typeface="Telegraf"/>
                <a:cs typeface="Telegraf"/>
                <a:sym typeface="Telegraf"/>
              </a:rPr>
              <a:t>Andamento</a:t>
            </a:r>
            <a:endParaRPr lang="en-US" sz="1517" spc="-37" dirty="0">
              <a:solidFill>
                <a:srgbClr val="231F20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110" name="TextBox 110"/>
          <p:cNvSpPr txBox="1"/>
          <p:nvPr/>
        </p:nvSpPr>
        <p:spPr>
          <a:xfrm>
            <a:off x="7522335" y="6713488"/>
            <a:ext cx="2997097" cy="3078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389"/>
              </a:lnSpc>
              <a:spcBef>
                <a:spcPct val="0"/>
              </a:spcBef>
            </a:pPr>
            <a:r>
              <a:rPr lang="en-US" sz="2275" spc="-56" dirty="0">
                <a:solidFill>
                  <a:srgbClr val="231F20"/>
                </a:solidFill>
                <a:latin typeface="Telegraf Bold"/>
                <a:ea typeface="Telegraf Bold"/>
                <a:cs typeface="Telegraf Bold"/>
                <a:sym typeface="Telegraf Bold"/>
              </a:rPr>
              <a:t>Gabriel Alesiunas</a:t>
            </a:r>
          </a:p>
        </p:txBody>
      </p:sp>
      <p:sp>
        <p:nvSpPr>
          <p:cNvPr id="111" name="TextBox 111"/>
          <p:cNvSpPr txBox="1"/>
          <p:nvPr/>
        </p:nvSpPr>
        <p:spPr>
          <a:xfrm>
            <a:off x="10862204" y="600857"/>
            <a:ext cx="687855" cy="2492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92"/>
              </a:lnSpc>
              <a:spcBef>
                <a:spcPct val="0"/>
              </a:spcBef>
            </a:pPr>
            <a:r>
              <a:rPr lang="en-US" sz="1706" spc="-42">
                <a:solidFill>
                  <a:srgbClr val="231F20"/>
                </a:solidFill>
                <a:latin typeface="Telegraf"/>
                <a:ea typeface="Telegraf"/>
                <a:cs typeface="Telegraf"/>
                <a:sym typeface="Telegraf"/>
              </a:rPr>
              <a:t>OUT</a:t>
            </a:r>
          </a:p>
        </p:txBody>
      </p:sp>
      <p:sp>
        <p:nvSpPr>
          <p:cNvPr id="112" name="TextBox 112"/>
          <p:cNvSpPr txBox="1"/>
          <p:nvPr/>
        </p:nvSpPr>
        <p:spPr>
          <a:xfrm>
            <a:off x="10948975" y="200488"/>
            <a:ext cx="514312" cy="415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87"/>
              </a:lnSpc>
              <a:spcBef>
                <a:spcPct val="0"/>
              </a:spcBef>
            </a:pPr>
            <a:r>
              <a:rPr lang="en-US" sz="2844" spc="-71">
                <a:solidFill>
                  <a:srgbClr val="231F20"/>
                </a:solidFill>
                <a:latin typeface="Telegraf Bold"/>
                <a:ea typeface="Telegraf Bold"/>
                <a:cs typeface="Telegraf Bold"/>
                <a:sym typeface="Telegraf Bold"/>
              </a:rPr>
              <a:t>01</a:t>
            </a:r>
          </a:p>
        </p:txBody>
      </p:sp>
      <p:sp>
        <p:nvSpPr>
          <p:cNvPr id="113" name="TextBox 113"/>
          <p:cNvSpPr txBox="1"/>
          <p:nvPr/>
        </p:nvSpPr>
        <p:spPr>
          <a:xfrm>
            <a:off x="14425872" y="600857"/>
            <a:ext cx="687855" cy="2492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92"/>
              </a:lnSpc>
              <a:spcBef>
                <a:spcPct val="0"/>
              </a:spcBef>
            </a:pPr>
            <a:r>
              <a:rPr lang="en-US" sz="1706" spc="-42">
                <a:solidFill>
                  <a:srgbClr val="231F20"/>
                </a:solidFill>
                <a:latin typeface="Telegraf"/>
                <a:ea typeface="Telegraf"/>
                <a:cs typeface="Telegraf"/>
                <a:sym typeface="Telegraf"/>
              </a:rPr>
              <a:t>NOV</a:t>
            </a:r>
          </a:p>
        </p:txBody>
      </p:sp>
      <p:sp>
        <p:nvSpPr>
          <p:cNvPr id="114" name="TextBox 114"/>
          <p:cNvSpPr txBox="1"/>
          <p:nvPr/>
        </p:nvSpPr>
        <p:spPr>
          <a:xfrm>
            <a:off x="14512643" y="200488"/>
            <a:ext cx="514312" cy="415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87"/>
              </a:lnSpc>
              <a:spcBef>
                <a:spcPct val="0"/>
              </a:spcBef>
            </a:pPr>
            <a:r>
              <a:rPr lang="en-US" sz="2844" spc="-71">
                <a:solidFill>
                  <a:srgbClr val="231F20"/>
                </a:solidFill>
                <a:latin typeface="Telegraf Bold"/>
                <a:ea typeface="Telegraf Bold"/>
                <a:cs typeface="Telegraf Bold"/>
                <a:sym typeface="Telegraf Bold"/>
              </a:rPr>
              <a:t>01</a:t>
            </a:r>
          </a:p>
        </p:txBody>
      </p:sp>
      <p:sp>
        <p:nvSpPr>
          <p:cNvPr id="115" name="TextBox 115"/>
          <p:cNvSpPr txBox="1"/>
          <p:nvPr/>
        </p:nvSpPr>
        <p:spPr>
          <a:xfrm>
            <a:off x="5507697" y="600857"/>
            <a:ext cx="687855" cy="2308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92"/>
              </a:lnSpc>
              <a:spcBef>
                <a:spcPct val="0"/>
              </a:spcBef>
            </a:pPr>
            <a:r>
              <a:rPr lang="en-US" sz="1706" spc="-42" dirty="0">
                <a:solidFill>
                  <a:srgbClr val="231F20"/>
                </a:solidFill>
                <a:latin typeface="Telegraf"/>
                <a:ea typeface="Telegraf"/>
                <a:cs typeface="Telegraf"/>
                <a:sym typeface="Telegraf"/>
              </a:rPr>
              <a:t>SET</a:t>
            </a:r>
          </a:p>
        </p:txBody>
      </p:sp>
      <p:sp>
        <p:nvSpPr>
          <p:cNvPr id="116" name="TextBox 116"/>
          <p:cNvSpPr txBox="1"/>
          <p:nvPr/>
        </p:nvSpPr>
        <p:spPr>
          <a:xfrm>
            <a:off x="5594468" y="200488"/>
            <a:ext cx="514312" cy="384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87"/>
              </a:lnSpc>
              <a:spcBef>
                <a:spcPct val="0"/>
              </a:spcBef>
            </a:pPr>
            <a:r>
              <a:rPr lang="en-US" sz="2844" spc="-71" dirty="0">
                <a:solidFill>
                  <a:srgbClr val="231F20"/>
                </a:solidFill>
                <a:latin typeface="Telegraf Bold"/>
                <a:ea typeface="Telegraf Bold"/>
                <a:cs typeface="Telegraf Bold"/>
                <a:sym typeface="Telegraf Bold"/>
              </a:rPr>
              <a:t>06</a:t>
            </a:r>
          </a:p>
        </p:txBody>
      </p:sp>
      <p:sp>
        <p:nvSpPr>
          <p:cNvPr id="117" name="TextBox 117"/>
          <p:cNvSpPr txBox="1"/>
          <p:nvPr/>
        </p:nvSpPr>
        <p:spPr>
          <a:xfrm>
            <a:off x="7292532" y="600857"/>
            <a:ext cx="687855" cy="2492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92"/>
              </a:lnSpc>
              <a:spcBef>
                <a:spcPct val="0"/>
              </a:spcBef>
            </a:pPr>
            <a:r>
              <a:rPr lang="en-US" sz="1706" spc="-42">
                <a:solidFill>
                  <a:srgbClr val="231F20"/>
                </a:solidFill>
                <a:latin typeface="Telegraf"/>
                <a:ea typeface="Telegraf"/>
                <a:cs typeface="Telegraf"/>
                <a:sym typeface="Telegraf"/>
              </a:rPr>
              <a:t>SET</a:t>
            </a:r>
          </a:p>
        </p:txBody>
      </p:sp>
      <p:sp>
        <p:nvSpPr>
          <p:cNvPr id="118" name="TextBox 118"/>
          <p:cNvSpPr txBox="1"/>
          <p:nvPr/>
        </p:nvSpPr>
        <p:spPr>
          <a:xfrm>
            <a:off x="9545729" y="3091622"/>
            <a:ext cx="774484" cy="2120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93"/>
              </a:lnSpc>
              <a:spcBef>
                <a:spcPct val="0"/>
              </a:spcBef>
            </a:pPr>
            <a:r>
              <a:rPr lang="en-US" sz="1517" spc="-37" dirty="0">
                <a:solidFill>
                  <a:srgbClr val="231F20"/>
                </a:solidFill>
                <a:latin typeface="Telegraf"/>
                <a:ea typeface="Telegraf"/>
                <a:cs typeface="Telegraf"/>
                <a:sym typeface="Telegraf"/>
              </a:rPr>
              <a:t>100%</a:t>
            </a:r>
          </a:p>
        </p:txBody>
      </p:sp>
      <p:sp>
        <p:nvSpPr>
          <p:cNvPr id="119" name="TextBox 119"/>
          <p:cNvSpPr txBox="1"/>
          <p:nvPr/>
        </p:nvSpPr>
        <p:spPr>
          <a:xfrm>
            <a:off x="7540055" y="4355341"/>
            <a:ext cx="774484" cy="2120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93"/>
              </a:lnSpc>
              <a:spcBef>
                <a:spcPct val="0"/>
              </a:spcBef>
            </a:pPr>
            <a:r>
              <a:rPr lang="en-US" sz="1517" spc="-37" dirty="0">
                <a:solidFill>
                  <a:srgbClr val="231F20"/>
                </a:solidFill>
                <a:latin typeface="Telegraf"/>
                <a:ea typeface="Telegraf"/>
                <a:cs typeface="Telegraf"/>
                <a:sym typeface="Telegraf"/>
              </a:rPr>
              <a:t>70%</a:t>
            </a:r>
          </a:p>
        </p:txBody>
      </p:sp>
      <p:sp>
        <p:nvSpPr>
          <p:cNvPr id="120" name="TextBox 120"/>
          <p:cNvSpPr txBox="1"/>
          <p:nvPr/>
        </p:nvSpPr>
        <p:spPr>
          <a:xfrm>
            <a:off x="11709657" y="9391494"/>
            <a:ext cx="774484" cy="2120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93"/>
              </a:lnSpc>
              <a:spcBef>
                <a:spcPct val="0"/>
              </a:spcBef>
            </a:pPr>
            <a:r>
              <a:rPr lang="en-US" sz="1517" spc="-37" dirty="0">
                <a:solidFill>
                  <a:srgbClr val="231F20"/>
                </a:solidFill>
                <a:latin typeface="Telegraf"/>
                <a:ea typeface="Telegraf"/>
                <a:cs typeface="Telegraf"/>
                <a:sym typeface="Telegraf"/>
              </a:rPr>
              <a:t>0%</a:t>
            </a:r>
          </a:p>
        </p:txBody>
      </p:sp>
      <p:sp>
        <p:nvSpPr>
          <p:cNvPr id="121" name="TextBox 121"/>
          <p:cNvSpPr txBox="1"/>
          <p:nvPr/>
        </p:nvSpPr>
        <p:spPr>
          <a:xfrm>
            <a:off x="13564967" y="5607475"/>
            <a:ext cx="774484" cy="2120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93"/>
              </a:lnSpc>
              <a:spcBef>
                <a:spcPct val="0"/>
              </a:spcBef>
            </a:pPr>
            <a:r>
              <a:rPr lang="en-US" sz="1517" spc="-37">
                <a:solidFill>
                  <a:srgbClr val="231F20"/>
                </a:solidFill>
                <a:latin typeface="Telegraf"/>
                <a:ea typeface="Telegraf"/>
                <a:cs typeface="Telegraf"/>
                <a:sym typeface="Telegraf"/>
              </a:rPr>
              <a:t>0%</a:t>
            </a:r>
          </a:p>
        </p:txBody>
      </p:sp>
      <p:sp>
        <p:nvSpPr>
          <p:cNvPr id="122" name="TextBox 122"/>
          <p:cNvSpPr txBox="1"/>
          <p:nvPr/>
        </p:nvSpPr>
        <p:spPr>
          <a:xfrm>
            <a:off x="11283426" y="6850457"/>
            <a:ext cx="774484" cy="2120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593"/>
              </a:lnSpc>
              <a:spcBef>
                <a:spcPct val="0"/>
              </a:spcBef>
            </a:pPr>
            <a:r>
              <a:rPr lang="en-US" sz="1517" spc="-37" dirty="0">
                <a:solidFill>
                  <a:srgbClr val="231F20"/>
                </a:solidFill>
                <a:latin typeface="Telegraf"/>
                <a:ea typeface="Telegraf"/>
                <a:cs typeface="Telegraf"/>
                <a:sym typeface="Telegraf"/>
              </a:rPr>
              <a:t>85%</a:t>
            </a:r>
          </a:p>
        </p:txBody>
      </p:sp>
      <p:sp>
        <p:nvSpPr>
          <p:cNvPr id="123" name="TextBox 123"/>
          <p:cNvSpPr txBox="1"/>
          <p:nvPr/>
        </p:nvSpPr>
        <p:spPr>
          <a:xfrm>
            <a:off x="10974258" y="8167181"/>
            <a:ext cx="774484" cy="2120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93"/>
              </a:lnSpc>
              <a:spcBef>
                <a:spcPct val="0"/>
              </a:spcBef>
            </a:pPr>
            <a:r>
              <a:rPr lang="en-US" sz="1517" spc="-37" dirty="0">
                <a:solidFill>
                  <a:srgbClr val="231F20"/>
                </a:solidFill>
                <a:latin typeface="Telegraf"/>
                <a:ea typeface="Telegraf"/>
                <a:cs typeface="Telegraf"/>
                <a:sym typeface="Telegraf"/>
              </a:rPr>
              <a:t>100%</a:t>
            </a:r>
          </a:p>
        </p:txBody>
      </p:sp>
      <p:sp>
        <p:nvSpPr>
          <p:cNvPr id="124" name="TextBox 124"/>
          <p:cNvSpPr txBox="1"/>
          <p:nvPr/>
        </p:nvSpPr>
        <p:spPr>
          <a:xfrm>
            <a:off x="7379304" y="200488"/>
            <a:ext cx="514312" cy="415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87"/>
              </a:lnSpc>
              <a:spcBef>
                <a:spcPct val="0"/>
              </a:spcBef>
            </a:pPr>
            <a:r>
              <a:rPr lang="en-US" sz="2844" spc="-71">
                <a:solidFill>
                  <a:srgbClr val="231F20"/>
                </a:solidFill>
                <a:latin typeface="Telegraf Bold"/>
                <a:ea typeface="Telegraf Bold"/>
                <a:cs typeface="Telegraf Bold"/>
                <a:sym typeface="Telegraf Bold"/>
              </a:rPr>
              <a:t>01</a:t>
            </a:r>
          </a:p>
        </p:txBody>
      </p:sp>
      <p:sp>
        <p:nvSpPr>
          <p:cNvPr id="125" name="TextBox 125"/>
          <p:cNvSpPr txBox="1"/>
          <p:nvPr/>
        </p:nvSpPr>
        <p:spPr>
          <a:xfrm>
            <a:off x="15879492" y="600857"/>
            <a:ext cx="687855" cy="2492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92"/>
              </a:lnSpc>
              <a:spcBef>
                <a:spcPct val="0"/>
              </a:spcBef>
            </a:pPr>
            <a:r>
              <a:rPr lang="en-US" sz="1706" spc="-42">
                <a:solidFill>
                  <a:srgbClr val="231F20"/>
                </a:solidFill>
                <a:latin typeface="Telegraf"/>
                <a:ea typeface="Telegraf"/>
                <a:cs typeface="Telegraf"/>
                <a:sym typeface="Telegraf"/>
              </a:rPr>
              <a:t>NOV</a:t>
            </a:r>
          </a:p>
        </p:txBody>
      </p:sp>
      <p:sp>
        <p:nvSpPr>
          <p:cNvPr id="126" name="TextBox 126"/>
          <p:cNvSpPr txBox="1"/>
          <p:nvPr/>
        </p:nvSpPr>
        <p:spPr>
          <a:xfrm>
            <a:off x="15966264" y="200488"/>
            <a:ext cx="514312" cy="415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87"/>
              </a:lnSpc>
              <a:spcBef>
                <a:spcPct val="0"/>
              </a:spcBef>
            </a:pPr>
            <a:r>
              <a:rPr lang="en-US" sz="2844" spc="-71">
                <a:solidFill>
                  <a:srgbClr val="231F20"/>
                </a:solidFill>
                <a:latin typeface="Telegraf Bold"/>
                <a:ea typeface="Telegraf Bold"/>
                <a:cs typeface="Telegraf Bold"/>
                <a:sym typeface="Telegraf Bold"/>
              </a:rPr>
              <a:t>26</a:t>
            </a:r>
          </a:p>
        </p:txBody>
      </p:sp>
      <p:sp>
        <p:nvSpPr>
          <p:cNvPr id="130" name="Fluxograma: Conector 129">
            <a:extLst>
              <a:ext uri="{FF2B5EF4-FFF2-40B4-BE49-F238E27FC236}">
                <a16:creationId xmlns:a16="http://schemas.microsoft.com/office/drawing/2014/main" id="{ECA9162B-F066-0DF2-55DE-D0F4CFA59F38}"/>
              </a:ext>
            </a:extLst>
          </p:cNvPr>
          <p:cNvSpPr/>
          <p:nvPr/>
        </p:nvSpPr>
        <p:spPr>
          <a:xfrm>
            <a:off x="3931773" y="1563677"/>
            <a:ext cx="687850" cy="671519"/>
          </a:xfrm>
          <a:prstGeom prst="flowChartConnector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1" name="Fluxograma: Conector 130">
            <a:extLst>
              <a:ext uri="{FF2B5EF4-FFF2-40B4-BE49-F238E27FC236}">
                <a16:creationId xmlns:a16="http://schemas.microsoft.com/office/drawing/2014/main" id="{902BEAD0-97FE-A1C0-CDB9-3EAAE976043C}"/>
              </a:ext>
            </a:extLst>
          </p:cNvPr>
          <p:cNvSpPr/>
          <p:nvPr/>
        </p:nvSpPr>
        <p:spPr>
          <a:xfrm>
            <a:off x="3939339" y="4096190"/>
            <a:ext cx="687850" cy="671519"/>
          </a:xfrm>
          <a:prstGeom prst="flowChartConnector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Fluxograma: Conector 37">
            <a:extLst>
              <a:ext uri="{FF2B5EF4-FFF2-40B4-BE49-F238E27FC236}">
                <a16:creationId xmlns:a16="http://schemas.microsoft.com/office/drawing/2014/main" id="{BA160718-3CE9-C429-B4AD-8F5CF1FF95E3}"/>
              </a:ext>
            </a:extLst>
          </p:cNvPr>
          <p:cNvSpPr/>
          <p:nvPr/>
        </p:nvSpPr>
        <p:spPr>
          <a:xfrm>
            <a:off x="9906196" y="5339107"/>
            <a:ext cx="687851" cy="684831"/>
          </a:xfrm>
          <a:prstGeom prst="flowChartConnector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Fluxograma: Conector 38">
            <a:extLst>
              <a:ext uri="{FF2B5EF4-FFF2-40B4-BE49-F238E27FC236}">
                <a16:creationId xmlns:a16="http://schemas.microsoft.com/office/drawing/2014/main" id="{CA5E8349-6033-2751-27E1-418A00053894}"/>
              </a:ext>
            </a:extLst>
          </p:cNvPr>
          <p:cNvSpPr/>
          <p:nvPr/>
        </p:nvSpPr>
        <p:spPr>
          <a:xfrm>
            <a:off x="8080456" y="9131868"/>
            <a:ext cx="687851" cy="684831"/>
          </a:xfrm>
          <a:prstGeom prst="flowChartConnector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9" name="Fluxograma: Conector 48">
            <a:extLst>
              <a:ext uri="{FF2B5EF4-FFF2-40B4-BE49-F238E27FC236}">
                <a16:creationId xmlns:a16="http://schemas.microsoft.com/office/drawing/2014/main" id="{DEF45C7D-1E0D-0191-6C43-A3539BF705A3}"/>
              </a:ext>
            </a:extLst>
          </p:cNvPr>
          <p:cNvSpPr/>
          <p:nvPr/>
        </p:nvSpPr>
        <p:spPr>
          <a:xfrm>
            <a:off x="6602146" y="6625636"/>
            <a:ext cx="687850" cy="671519"/>
          </a:xfrm>
          <a:prstGeom prst="flowChartConnector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0" name="Fluxograma: Conector 49">
            <a:extLst>
              <a:ext uri="{FF2B5EF4-FFF2-40B4-BE49-F238E27FC236}">
                <a16:creationId xmlns:a16="http://schemas.microsoft.com/office/drawing/2014/main" id="{94EC6727-850D-115B-ED19-97CE522BEC58}"/>
              </a:ext>
            </a:extLst>
          </p:cNvPr>
          <p:cNvSpPr/>
          <p:nvPr/>
        </p:nvSpPr>
        <p:spPr>
          <a:xfrm>
            <a:off x="7269904" y="7896370"/>
            <a:ext cx="687851" cy="684831"/>
          </a:xfrm>
          <a:prstGeom prst="flowChartConnector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350</TotalTime>
  <Words>1933</Words>
  <Application>Microsoft Office PowerPoint</Application>
  <PresentationFormat>Personalizar</PresentationFormat>
  <Paragraphs>165</Paragraphs>
  <Slides>13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14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13</vt:i4>
      </vt:variant>
    </vt:vector>
  </HeadingPairs>
  <TitlesOfParts>
    <vt:vector size="28" baseType="lpstr">
      <vt:lpstr>Times New Roman</vt:lpstr>
      <vt:lpstr>Glacial Indifference Bold</vt:lpstr>
      <vt:lpstr>Telegraf Bold</vt:lpstr>
      <vt:lpstr>DM Sans</vt:lpstr>
      <vt:lpstr>Montserrat Bold</vt:lpstr>
      <vt:lpstr>Montserrat Ultra-Bold</vt:lpstr>
      <vt:lpstr>AC Feel Free</vt:lpstr>
      <vt:lpstr>Open Sans</vt:lpstr>
      <vt:lpstr>Symbol</vt:lpstr>
      <vt:lpstr>Now Heavy</vt:lpstr>
      <vt:lpstr>Montserrat</vt:lpstr>
      <vt:lpstr>Calibri</vt:lpstr>
      <vt:lpstr>Arial</vt:lpstr>
      <vt:lpstr>Telegraf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MODELO ENTREGA 1</dc:title>
  <dc:creator>Usuário</dc:creator>
  <cp:lastModifiedBy>Gabriel Alesiunas</cp:lastModifiedBy>
  <cp:revision>18</cp:revision>
  <dcterms:created xsi:type="dcterms:W3CDTF">2006-08-16T00:00:00Z</dcterms:created>
  <dcterms:modified xsi:type="dcterms:W3CDTF">2024-10-27T15:38:39Z</dcterms:modified>
  <dc:identifier>DAGOrSMP5sA</dc:identifier>
</cp:coreProperties>
</file>